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sldIdLst>
    <p:sldId id="298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30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12/13/2023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12/13/2023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12/13/2023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12/13/2023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12/13/2023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12/13/2023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12/13/2023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0480" y="-33240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519863" y="1511913"/>
            <a:ext cx="4657725" cy="209391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b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MANAJEMEN RISIKO K3 FASYANKES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519863" y="3770313"/>
            <a:ext cx="4500562" cy="496887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bg1"/>
                </a:solidFill>
              </a:rPr>
              <a:t>BETHA CANDRA SARI DAN ISNAINI MAYASARI</a:t>
            </a:r>
          </a:p>
        </p:txBody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5280" y="-172531"/>
            <a:ext cx="11856720" cy="6590665"/>
            <a:chOff x="190500" y="158904"/>
            <a:chExt cx="11856720" cy="6590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6152" y="1004316"/>
              <a:ext cx="4669536" cy="27355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6152" y="3980687"/>
              <a:ext cx="4669536" cy="25770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521957" y="1439417"/>
            <a:ext cx="5326380" cy="3214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C00000"/>
                </a:solidFill>
                <a:latin typeface="Georgia"/>
                <a:cs typeface="Georgia"/>
              </a:rPr>
              <a:t>Brainstorming</a:t>
            </a:r>
            <a:r>
              <a:rPr sz="2400" b="1" spc="17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-25" dirty="0">
                <a:solidFill>
                  <a:srgbClr val="C00000"/>
                </a:solidFill>
                <a:latin typeface="Georgia"/>
                <a:cs typeface="Georgia"/>
              </a:rPr>
              <a:t>nomenklatur</a:t>
            </a:r>
            <a:r>
              <a:rPr sz="2400" b="1" spc="16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90" dirty="0">
                <a:solidFill>
                  <a:srgbClr val="C00000"/>
                </a:solidFill>
                <a:latin typeface="Georgia"/>
                <a:cs typeface="Georgia"/>
              </a:rPr>
              <a:t>MR</a:t>
            </a:r>
            <a:r>
              <a:rPr sz="2400" b="1" spc="16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-135" dirty="0">
                <a:solidFill>
                  <a:srgbClr val="C00000"/>
                </a:solidFill>
                <a:latin typeface="Georgia"/>
                <a:cs typeface="Georgia"/>
              </a:rPr>
              <a:t>:</a:t>
            </a:r>
            <a:endParaRPr sz="2400" dirty="0">
              <a:latin typeface="Georgia"/>
              <a:cs typeface="Georgia"/>
            </a:endParaRPr>
          </a:p>
          <a:p>
            <a:pPr marL="542290" marR="1939289" indent="9525">
              <a:lnSpc>
                <a:spcPts val="5800"/>
              </a:lnSpc>
              <a:spcBef>
                <a:spcPts val="285"/>
              </a:spcBef>
            </a:pPr>
            <a:r>
              <a:rPr sz="2400" b="1" spc="-10" dirty="0">
                <a:latin typeface="Georgia"/>
                <a:cs typeface="Georgia"/>
              </a:rPr>
              <a:t>Bahaya</a:t>
            </a:r>
            <a:r>
              <a:rPr sz="2400" b="1" spc="145" dirty="0">
                <a:latin typeface="Georgia"/>
                <a:cs typeface="Georgia"/>
              </a:rPr>
              <a:t> </a:t>
            </a:r>
            <a:r>
              <a:rPr sz="2400" b="1" spc="30" dirty="0">
                <a:latin typeface="Georgia"/>
                <a:cs typeface="Georgia"/>
              </a:rPr>
              <a:t>/Hazard</a:t>
            </a:r>
            <a:r>
              <a:rPr sz="2400" b="1" spc="160" dirty="0">
                <a:latin typeface="Georgia"/>
                <a:cs typeface="Georgia"/>
              </a:rPr>
              <a:t> </a:t>
            </a:r>
            <a:r>
              <a:rPr sz="2400" b="1" spc="-220" dirty="0">
                <a:latin typeface="Georgia"/>
                <a:cs typeface="Georgia"/>
              </a:rPr>
              <a:t>? </a:t>
            </a:r>
            <a:r>
              <a:rPr sz="2400" b="1" spc="-595" dirty="0">
                <a:latin typeface="Georgia"/>
                <a:cs typeface="Georgia"/>
              </a:rPr>
              <a:t> </a:t>
            </a:r>
            <a:r>
              <a:rPr sz="2400" b="1" spc="25" dirty="0">
                <a:latin typeface="Georgia"/>
                <a:cs typeface="Georgia"/>
              </a:rPr>
              <a:t>Risiko</a:t>
            </a:r>
            <a:r>
              <a:rPr sz="2400" b="1" spc="155" dirty="0">
                <a:latin typeface="Georgia"/>
                <a:cs typeface="Georgia"/>
              </a:rPr>
              <a:t> </a:t>
            </a:r>
            <a:r>
              <a:rPr sz="2400" b="1" spc="390" dirty="0">
                <a:latin typeface="Georgia"/>
                <a:cs typeface="Georgia"/>
              </a:rPr>
              <a:t>/</a:t>
            </a:r>
            <a:r>
              <a:rPr sz="2400" b="1" spc="175" dirty="0">
                <a:latin typeface="Georgia"/>
                <a:cs typeface="Georgia"/>
              </a:rPr>
              <a:t> </a:t>
            </a:r>
            <a:r>
              <a:rPr sz="2400" b="1" spc="65" dirty="0">
                <a:latin typeface="Georgia"/>
                <a:cs typeface="Georgia"/>
              </a:rPr>
              <a:t>Risk</a:t>
            </a:r>
            <a:r>
              <a:rPr sz="2400" b="1" spc="175" dirty="0">
                <a:latin typeface="Georgia"/>
                <a:cs typeface="Georgia"/>
              </a:rPr>
              <a:t> </a:t>
            </a:r>
            <a:r>
              <a:rPr sz="2400" b="1" spc="-220" dirty="0">
                <a:latin typeface="Georgia"/>
                <a:cs typeface="Georgia"/>
              </a:rPr>
              <a:t>?</a:t>
            </a:r>
            <a:endParaRPr sz="2400" dirty="0">
              <a:latin typeface="Georgia"/>
              <a:cs typeface="Georgia"/>
            </a:endParaRPr>
          </a:p>
          <a:p>
            <a:pPr marL="570865">
              <a:lnSpc>
                <a:spcPct val="100000"/>
              </a:lnSpc>
              <a:spcBef>
                <a:spcPts val="1855"/>
              </a:spcBef>
            </a:pPr>
            <a:r>
              <a:rPr sz="2400" b="1" dirty="0">
                <a:latin typeface="Georgia"/>
                <a:cs typeface="Georgia"/>
              </a:rPr>
              <a:t>Kemungkinan/Probability?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400" dirty="0">
              <a:latin typeface="Georgia"/>
              <a:cs typeface="Georgia"/>
            </a:endParaRPr>
          </a:p>
          <a:p>
            <a:pPr marL="580390">
              <a:lnSpc>
                <a:spcPct val="100000"/>
              </a:lnSpc>
            </a:pPr>
            <a:r>
              <a:rPr sz="2400" b="1" dirty="0">
                <a:latin typeface="Georgia"/>
                <a:cs typeface="Georgia"/>
              </a:rPr>
              <a:t>Dampak</a:t>
            </a:r>
            <a:r>
              <a:rPr sz="2400" b="1" spc="165" dirty="0">
                <a:latin typeface="Georgia"/>
                <a:cs typeface="Georgia"/>
              </a:rPr>
              <a:t> </a:t>
            </a:r>
            <a:r>
              <a:rPr sz="2400" b="1" spc="390" dirty="0">
                <a:latin typeface="Georgia"/>
                <a:cs typeface="Georgia"/>
              </a:rPr>
              <a:t>/</a:t>
            </a:r>
            <a:r>
              <a:rPr sz="2400" b="1" spc="170" dirty="0">
                <a:latin typeface="Georgia"/>
                <a:cs typeface="Georgia"/>
              </a:rPr>
              <a:t> </a:t>
            </a:r>
            <a:r>
              <a:rPr sz="2400" b="1" spc="-85" dirty="0">
                <a:latin typeface="Georgia"/>
                <a:cs typeface="Georgia"/>
              </a:rPr>
              <a:t>Consequences</a:t>
            </a:r>
            <a:r>
              <a:rPr sz="2400" b="1" spc="180" dirty="0">
                <a:latin typeface="Georgia"/>
                <a:cs typeface="Georgia"/>
              </a:rPr>
              <a:t> </a:t>
            </a:r>
            <a:r>
              <a:rPr sz="2400" b="1" spc="-220" dirty="0">
                <a:latin typeface="Georgia"/>
                <a:cs typeface="Georgia"/>
              </a:rPr>
              <a:t>?</a:t>
            </a:r>
            <a:endParaRPr sz="24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0741025" y="201613"/>
            <a:ext cx="1450975" cy="6969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30" dirty="0">
                <a:solidFill>
                  <a:srgbClr val="000000"/>
                </a:solidFill>
                <a:latin typeface="Calibri Light"/>
                <a:cs typeface="Calibri Light"/>
              </a:rPr>
              <a:t>R</a:t>
            </a:r>
            <a:r>
              <a:rPr sz="4400" b="0" spc="-5" dirty="0">
                <a:solidFill>
                  <a:srgbClr val="000000"/>
                </a:solidFill>
                <a:latin typeface="Calibri Light"/>
                <a:cs typeface="Calibri Light"/>
              </a:rPr>
              <a:t>I</a:t>
            </a:r>
            <a:r>
              <a:rPr sz="4400" b="0" spc="-45" dirty="0">
                <a:solidFill>
                  <a:srgbClr val="000000"/>
                </a:solidFill>
                <a:latin typeface="Calibri Light"/>
                <a:cs typeface="Calibri Light"/>
              </a:rPr>
              <a:t>S</a:t>
            </a:r>
            <a:r>
              <a:rPr sz="4400" b="0" spc="-35" dirty="0">
                <a:solidFill>
                  <a:srgbClr val="000000"/>
                </a:solidFill>
                <a:latin typeface="Calibri Light"/>
                <a:cs typeface="Calibri Light"/>
              </a:rPr>
              <a:t>I</a:t>
            </a:r>
            <a:r>
              <a:rPr sz="4400" b="0" spc="-270" dirty="0">
                <a:solidFill>
                  <a:srgbClr val="000000"/>
                </a:solidFill>
                <a:latin typeface="Calibri Light"/>
                <a:cs typeface="Calibri Light"/>
              </a:rPr>
              <a:t>K</a:t>
            </a:r>
            <a:r>
              <a:rPr sz="4400" b="0" dirty="0">
                <a:solidFill>
                  <a:srgbClr val="000000"/>
                </a:solidFill>
                <a:latin typeface="Calibri Light"/>
                <a:cs typeface="Calibri Light"/>
              </a:rPr>
              <a:t>O</a:t>
            </a:r>
            <a:endParaRPr sz="4400" dirty="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226" y="964946"/>
            <a:ext cx="11106912" cy="53050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0694" y="1394205"/>
            <a:ext cx="10747375" cy="4766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Undang-undang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No.1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tahun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1970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tentang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Keselamatan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Kerja;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AutoNum type="arabicPeriod"/>
            </a:pP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Undang-Undang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13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45" dirty="0">
                <a:latin typeface="Arial MT"/>
                <a:cs typeface="Arial MT"/>
              </a:rPr>
              <a:t>Tahun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2003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tentang Ketenagakerjaan;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AutoNum type="arabicPeriod"/>
            </a:pP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Undang-undang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No.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36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tahun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2009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tentang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Kesehatan;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rabicPeriod"/>
            </a:pP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Peraturan</a:t>
            </a:r>
            <a:r>
              <a:rPr sz="1800" spc="3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pemerintah</a:t>
            </a:r>
            <a:r>
              <a:rPr sz="1800" spc="3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3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50</a:t>
            </a:r>
            <a:r>
              <a:rPr sz="1800" spc="3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tahun</a:t>
            </a:r>
            <a:r>
              <a:rPr sz="1800" spc="3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2012</a:t>
            </a:r>
            <a:r>
              <a:rPr sz="1800" spc="3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tentang</a:t>
            </a:r>
            <a:r>
              <a:rPr sz="1800" spc="3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Penerapan</a:t>
            </a:r>
            <a:r>
              <a:rPr sz="1800" spc="3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Sistem</a:t>
            </a:r>
            <a:r>
              <a:rPr sz="1800" spc="3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Manajemen</a:t>
            </a:r>
            <a:r>
              <a:rPr sz="1800" spc="3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Keselamatan</a:t>
            </a:r>
            <a:r>
              <a:rPr sz="1800" spc="30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dan</a:t>
            </a:r>
            <a:endParaRPr sz="18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1085"/>
              </a:spcBef>
            </a:pPr>
            <a:r>
              <a:rPr sz="1800" spc="-5" dirty="0">
                <a:latin typeface="Arial MT"/>
                <a:cs typeface="Arial MT"/>
              </a:rPr>
              <a:t>Kesehatan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Kerja;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AutoNum type="arabicPeriod" startAt="5"/>
              <a:tabLst>
                <a:tab pos="354965" algn="l"/>
                <a:tab pos="355600" algn="l"/>
                <a:tab pos="1515110" algn="l"/>
                <a:tab pos="2993390" algn="l"/>
                <a:tab pos="4267835" algn="l"/>
                <a:tab pos="5024120" algn="l"/>
                <a:tab pos="5712460" algn="l"/>
                <a:tab pos="6657975" algn="l"/>
                <a:tab pos="8034020" algn="l"/>
                <a:tab pos="8837295" algn="l"/>
                <a:tab pos="10353675" algn="l"/>
              </a:tabLst>
            </a:pP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P</a:t>
            </a:r>
            <a:r>
              <a:rPr sz="1800" spc="-15" dirty="0">
                <a:solidFill>
                  <a:srgbClr val="202429"/>
                </a:solidFill>
                <a:latin typeface="Arial MT"/>
                <a:cs typeface="Arial MT"/>
              </a:rPr>
              <a:t>e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d</a:t>
            </a:r>
            <a:r>
              <a:rPr sz="1800" spc="-15" dirty="0">
                <a:solidFill>
                  <a:srgbClr val="202429"/>
                </a:solidFill>
                <a:latin typeface="Arial MT"/>
                <a:cs typeface="Arial MT"/>
              </a:rPr>
              <a:t>o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m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n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	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K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e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me</a:t>
            </a:r>
            <a:r>
              <a:rPr sz="1800" spc="-15" dirty="0">
                <a:solidFill>
                  <a:srgbClr val="202429"/>
                </a:solidFill>
                <a:latin typeface="Arial MT"/>
                <a:cs typeface="Arial MT"/>
              </a:rPr>
              <a:t>n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terian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	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K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e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se</a:t>
            </a:r>
            <a:r>
              <a:rPr sz="1800" spc="-15" dirty="0">
                <a:solidFill>
                  <a:srgbClr val="202429"/>
                </a:solidFill>
                <a:latin typeface="Arial MT"/>
                <a:cs typeface="Arial MT"/>
              </a:rPr>
              <a:t>h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at</a:t>
            </a:r>
            <a:r>
              <a:rPr sz="1800" spc="-15" dirty="0">
                <a:solidFill>
                  <a:srgbClr val="202429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n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	tahu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n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02429"/>
                </a:solidFill>
                <a:latin typeface="Arial MT"/>
                <a:cs typeface="Arial MT"/>
              </a:rPr>
              <a:t>201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6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	tent</a:t>
            </a:r>
            <a:r>
              <a:rPr sz="1800" spc="10" dirty="0">
                <a:solidFill>
                  <a:srgbClr val="202429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ng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	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Ma</a:t>
            </a:r>
            <a:r>
              <a:rPr sz="1800" spc="-15" dirty="0">
                <a:solidFill>
                  <a:srgbClr val="202429"/>
                </a:solidFill>
                <a:latin typeface="Arial MT"/>
                <a:cs typeface="Arial MT"/>
              </a:rPr>
              <a:t>n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j</a:t>
            </a:r>
            <a:r>
              <a:rPr sz="1800" spc="-15" dirty="0">
                <a:solidFill>
                  <a:srgbClr val="202429"/>
                </a:solidFill>
                <a:latin typeface="Arial MT"/>
                <a:cs typeface="Arial MT"/>
              </a:rPr>
              <a:t>e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m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e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n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	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R</a:t>
            </a:r>
            <a:r>
              <a:rPr sz="1800" spc="-15" dirty="0">
                <a:solidFill>
                  <a:srgbClr val="202429"/>
                </a:solidFill>
                <a:latin typeface="Arial MT"/>
                <a:cs typeface="Arial MT"/>
              </a:rPr>
              <a:t>i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siko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	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K</a:t>
            </a:r>
            <a:r>
              <a:rPr sz="1800" spc="-15" dirty="0">
                <a:solidFill>
                  <a:srgbClr val="202429"/>
                </a:solidFill>
                <a:latin typeface="Arial MT"/>
                <a:cs typeface="Arial MT"/>
              </a:rPr>
              <a:t>e</a:t>
            </a:r>
            <a:r>
              <a:rPr sz="1800" spc="10" dirty="0">
                <a:solidFill>
                  <a:srgbClr val="202429"/>
                </a:solidFill>
                <a:latin typeface="Arial MT"/>
                <a:cs typeface="Arial MT"/>
              </a:rPr>
              <a:t>s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e</a:t>
            </a:r>
            <a:r>
              <a:rPr sz="1800" spc="-15" dirty="0">
                <a:solidFill>
                  <a:srgbClr val="202429"/>
                </a:solidFill>
                <a:latin typeface="Arial MT"/>
                <a:cs typeface="Arial MT"/>
              </a:rPr>
              <a:t>l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am</a:t>
            </a:r>
            <a:r>
              <a:rPr sz="1800" spc="-15" dirty="0">
                <a:solidFill>
                  <a:srgbClr val="202429"/>
                </a:solidFill>
                <a:latin typeface="Arial MT"/>
                <a:cs typeface="Arial MT"/>
              </a:rPr>
              <a:t>a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t</a:t>
            </a:r>
            <a:r>
              <a:rPr sz="1800" spc="5" dirty="0">
                <a:solidFill>
                  <a:srgbClr val="202429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n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02429"/>
                </a:solidFill>
                <a:latin typeface="Arial MT"/>
                <a:cs typeface="Arial MT"/>
              </a:rPr>
              <a:t>dan</a:t>
            </a:r>
            <a:endParaRPr sz="1800">
              <a:latin typeface="Arial MT"/>
              <a:cs typeface="Arial MT"/>
            </a:endParaRPr>
          </a:p>
          <a:p>
            <a:pPr marL="354965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Kesehatan</a:t>
            </a:r>
            <a:r>
              <a:rPr sz="1800" dirty="0">
                <a:solidFill>
                  <a:srgbClr val="20242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Kerja</a:t>
            </a:r>
            <a:r>
              <a:rPr sz="1800" spc="5" dirty="0">
                <a:solidFill>
                  <a:srgbClr val="20242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di Fasilitas</a:t>
            </a:r>
            <a:r>
              <a:rPr sz="1800" spc="10" dirty="0">
                <a:solidFill>
                  <a:srgbClr val="202429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Arial MT"/>
                <a:cs typeface="Arial MT"/>
              </a:rPr>
              <a:t>Pelayanan</a:t>
            </a:r>
            <a:r>
              <a:rPr sz="1800" spc="45" dirty="0">
                <a:solidFill>
                  <a:srgbClr val="202429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02429"/>
                </a:solidFill>
                <a:latin typeface="Arial MT"/>
                <a:cs typeface="Arial MT"/>
              </a:rPr>
              <a:t>Kesehatan</a:t>
            </a:r>
            <a:endParaRPr sz="1800">
              <a:latin typeface="Arial MT"/>
              <a:cs typeface="Arial MT"/>
            </a:endParaRPr>
          </a:p>
          <a:p>
            <a:pPr marL="354965" marR="5080" indent="-342900">
              <a:lnSpc>
                <a:spcPct val="150000"/>
              </a:lnSpc>
              <a:spcBef>
                <a:spcPts val="1000"/>
              </a:spcBef>
              <a:buAutoNum type="arabicPeriod" startAt="6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Permenkes</a:t>
            </a:r>
            <a:r>
              <a:rPr sz="1800" spc="4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4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52</a:t>
            </a:r>
            <a:r>
              <a:rPr sz="1800" spc="4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tahun</a:t>
            </a:r>
            <a:r>
              <a:rPr sz="1800" spc="4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2018</a:t>
            </a:r>
            <a:r>
              <a:rPr sz="1800" spc="4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tentang</a:t>
            </a:r>
            <a:r>
              <a:rPr sz="1800" spc="4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Keselamatan</a:t>
            </a:r>
            <a:r>
              <a:rPr sz="1800" spc="4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dan</a:t>
            </a:r>
            <a:r>
              <a:rPr sz="1800" spc="44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Kesehatan</a:t>
            </a:r>
            <a:r>
              <a:rPr sz="1800" spc="4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Kerja</a:t>
            </a:r>
            <a:r>
              <a:rPr sz="1800" spc="4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di</a:t>
            </a:r>
            <a:r>
              <a:rPr sz="1800" spc="4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Fasilitas</a:t>
            </a:r>
            <a:r>
              <a:rPr sz="1800" spc="4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Pelayanan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Kesehatan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rabicPeriod" startAt="6"/>
            </a:pP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AutoNum type="arabicPeriod" startAt="6"/>
              <a:tabLst>
                <a:tab pos="354965" algn="l"/>
                <a:tab pos="355600" algn="l"/>
              </a:tabLst>
            </a:pPr>
            <a:r>
              <a:rPr sz="1800" spc="-5" dirty="0">
                <a:latin typeface="Arial MT"/>
                <a:cs typeface="Arial MT"/>
              </a:rPr>
              <a:t>Perpres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No </a:t>
            </a:r>
            <a:r>
              <a:rPr sz="1800" dirty="0">
                <a:latin typeface="Arial MT"/>
                <a:cs typeface="Arial MT"/>
              </a:rPr>
              <a:t>7 </a:t>
            </a:r>
            <a:r>
              <a:rPr sz="1800" spc="-5" dirty="0">
                <a:latin typeface="Arial MT"/>
                <a:cs typeface="Arial MT"/>
              </a:rPr>
              <a:t>tahun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2019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tentang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Penyakit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Akibat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Kerja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9199563" y="452438"/>
            <a:ext cx="2992437" cy="69691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30" dirty="0">
                <a:solidFill>
                  <a:srgbClr val="000000"/>
                </a:solidFill>
                <a:latin typeface="Calibri Light"/>
                <a:cs typeface="Calibri Light"/>
              </a:rPr>
              <a:t>Dasar</a:t>
            </a:r>
            <a:r>
              <a:rPr sz="4400" b="0" spc="-13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spc="-45" dirty="0">
                <a:solidFill>
                  <a:srgbClr val="000000"/>
                </a:solidFill>
                <a:latin typeface="Calibri Light"/>
                <a:cs typeface="Calibri Light"/>
              </a:rPr>
              <a:t>Hukum</a:t>
            </a:r>
            <a:endParaRPr sz="4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0389" y="3521455"/>
            <a:ext cx="4321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85" dirty="0">
                <a:latin typeface="Cambria"/>
                <a:cs typeface="Cambria"/>
              </a:rPr>
              <a:t>SMK3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di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Fasyankes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100" dirty="0">
                <a:latin typeface="Cambria"/>
                <a:cs typeface="Cambria"/>
              </a:rPr>
              <a:t>meliputi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(Pasal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15" dirty="0">
                <a:latin typeface="Cambria"/>
                <a:cs typeface="Cambria"/>
              </a:rPr>
              <a:t>5):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0389" y="3795094"/>
            <a:ext cx="4765040" cy="1261110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8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120" dirty="0">
                <a:latin typeface="Cambria"/>
                <a:cs typeface="Cambria"/>
              </a:rPr>
              <a:t>Penetapan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spc="125" dirty="0">
                <a:latin typeface="Cambria"/>
                <a:cs typeface="Cambria"/>
              </a:rPr>
              <a:t>kebijakan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K3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di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Fasyankes;</a:t>
            </a:r>
            <a:endParaRPr sz="18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130" dirty="0">
                <a:latin typeface="Cambria"/>
                <a:cs typeface="Cambria"/>
              </a:rPr>
              <a:t>Perencanaan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K3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di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Fasyankes</a:t>
            </a:r>
            <a:endParaRPr sz="18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140" dirty="0">
                <a:latin typeface="Cambria"/>
                <a:cs typeface="Cambria"/>
              </a:rPr>
              <a:t>Pelaksanaan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130" dirty="0">
                <a:latin typeface="Cambria"/>
                <a:cs typeface="Cambria"/>
              </a:rPr>
              <a:t>rencana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K3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di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Fasyankes;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0389" y="5029687"/>
            <a:ext cx="6457950" cy="849630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85"/>
              </a:spcBef>
              <a:buAutoNum type="arabicPeriod" startAt="4"/>
              <a:tabLst>
                <a:tab pos="354965" algn="l"/>
                <a:tab pos="355600" algn="l"/>
              </a:tabLst>
            </a:pPr>
            <a:r>
              <a:rPr sz="1800" spc="150" dirty="0">
                <a:latin typeface="Cambria"/>
                <a:cs typeface="Cambria"/>
              </a:rPr>
              <a:t>Pemantauan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150" dirty="0">
                <a:latin typeface="Cambria"/>
                <a:cs typeface="Cambria"/>
              </a:rPr>
              <a:t>dan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110" dirty="0">
                <a:latin typeface="Cambria"/>
                <a:cs typeface="Cambria"/>
              </a:rPr>
              <a:t>evaluasi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100" dirty="0">
                <a:latin typeface="Cambria"/>
                <a:cs typeface="Cambria"/>
              </a:rPr>
              <a:t>kinerja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K3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70" dirty="0">
                <a:latin typeface="Cambria"/>
                <a:cs typeface="Cambria"/>
              </a:rPr>
              <a:t>di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Fasyankes;</a:t>
            </a:r>
            <a:endParaRPr sz="18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eriod" startAt="4"/>
              <a:tabLst>
                <a:tab pos="354965" algn="l"/>
                <a:tab pos="355600" algn="l"/>
              </a:tabLst>
            </a:pPr>
            <a:r>
              <a:rPr sz="1800" spc="130" dirty="0">
                <a:latin typeface="Cambria"/>
                <a:cs typeface="Cambria"/>
              </a:rPr>
              <a:t>Peninjauan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150" dirty="0">
                <a:latin typeface="Cambria"/>
                <a:cs typeface="Cambria"/>
              </a:rPr>
              <a:t>dan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125" dirty="0">
                <a:latin typeface="Cambria"/>
                <a:cs typeface="Cambria"/>
              </a:rPr>
              <a:t>peningkatan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100" dirty="0">
                <a:latin typeface="Cambria"/>
                <a:cs typeface="Cambria"/>
              </a:rPr>
              <a:t>kinerja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K3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di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145" dirty="0">
                <a:latin typeface="Cambria"/>
                <a:cs typeface="Cambria"/>
              </a:rPr>
              <a:t>Fasyankes.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0" y="369888"/>
            <a:ext cx="68294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85" dirty="0">
                <a:solidFill>
                  <a:srgbClr val="000000"/>
                </a:solidFill>
              </a:rPr>
              <a:t>Permenkes</a:t>
            </a:r>
            <a:r>
              <a:rPr sz="4000" spc="-114" dirty="0">
                <a:solidFill>
                  <a:srgbClr val="000000"/>
                </a:solidFill>
              </a:rPr>
              <a:t> </a:t>
            </a:r>
            <a:r>
              <a:rPr sz="4000" spc="-229" dirty="0">
                <a:solidFill>
                  <a:srgbClr val="000000"/>
                </a:solidFill>
              </a:rPr>
              <a:t>5</a:t>
            </a:r>
            <a:r>
              <a:rPr sz="4000" spc="-160" dirty="0">
                <a:solidFill>
                  <a:srgbClr val="000000"/>
                </a:solidFill>
              </a:rPr>
              <a:t>2</a:t>
            </a:r>
            <a:r>
              <a:rPr sz="4000" spc="-114" dirty="0">
                <a:solidFill>
                  <a:srgbClr val="000000"/>
                </a:solidFill>
              </a:rPr>
              <a:t> </a:t>
            </a:r>
            <a:r>
              <a:rPr sz="4000" spc="-35" dirty="0">
                <a:solidFill>
                  <a:srgbClr val="000000"/>
                </a:solidFill>
              </a:rPr>
              <a:t>tahun</a:t>
            </a:r>
            <a:r>
              <a:rPr sz="4000" spc="-114" dirty="0">
                <a:solidFill>
                  <a:srgbClr val="000000"/>
                </a:solidFill>
              </a:rPr>
              <a:t> </a:t>
            </a:r>
            <a:r>
              <a:rPr sz="4000" spc="-275" dirty="0">
                <a:solidFill>
                  <a:srgbClr val="000000"/>
                </a:solidFill>
              </a:rPr>
              <a:t>2018</a:t>
            </a:r>
            <a:endParaRPr sz="4000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0871" y="2763011"/>
            <a:ext cx="5353050" cy="170611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54735" y="1290065"/>
            <a:ext cx="8096884" cy="2280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40" dirty="0">
                <a:latin typeface="Cambria"/>
                <a:cs typeface="Cambria"/>
              </a:rPr>
              <a:t>Fasyankes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b="1" spc="165" dirty="0">
                <a:solidFill>
                  <a:srgbClr val="FF0000"/>
                </a:solidFill>
                <a:latin typeface="Cambria"/>
                <a:cs typeface="Cambria"/>
              </a:rPr>
              <a:t>WAJIB</a:t>
            </a:r>
            <a:r>
              <a:rPr sz="1800" b="1" spc="19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800" spc="150" dirty="0">
                <a:latin typeface="Cambria"/>
                <a:cs typeface="Cambria"/>
              </a:rPr>
              <a:t>melaksanakan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K3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(Psl.3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ay.1)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959350" algn="l"/>
              </a:tabLst>
            </a:pPr>
            <a:r>
              <a:rPr sz="1800" spc="105" dirty="0">
                <a:latin typeface="Cambria"/>
                <a:cs typeface="Cambria"/>
              </a:rPr>
              <a:t>Penyelenggaraan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K3</a:t>
            </a:r>
            <a:r>
              <a:rPr sz="1800" spc="190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di</a:t>
            </a:r>
            <a:r>
              <a:rPr sz="1800" spc="185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Fasyankes</a:t>
            </a:r>
            <a:r>
              <a:rPr sz="1800" spc="190" dirty="0">
                <a:latin typeface="Cambria"/>
                <a:cs typeface="Cambria"/>
              </a:rPr>
              <a:t> </a:t>
            </a:r>
            <a:r>
              <a:rPr sz="1800" spc="100" dirty="0">
                <a:latin typeface="Cambria"/>
                <a:cs typeface="Cambria"/>
              </a:rPr>
              <a:t>Meliputi	</a:t>
            </a:r>
            <a:r>
              <a:rPr sz="1800" spc="40" dirty="0">
                <a:latin typeface="Cambria"/>
                <a:cs typeface="Cambria"/>
              </a:rPr>
              <a:t>(Psl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spc="114" dirty="0">
                <a:latin typeface="Cambria"/>
                <a:cs typeface="Cambria"/>
              </a:rPr>
              <a:t>4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ay1):</a:t>
            </a:r>
            <a:endParaRPr sz="1800">
              <a:latin typeface="Cambria"/>
              <a:cs typeface="Cambria"/>
            </a:endParaRPr>
          </a:p>
          <a:p>
            <a:pPr marL="355600" indent="-343535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54965" algn="l"/>
                <a:tab pos="356235" algn="l"/>
              </a:tabLst>
            </a:pPr>
            <a:r>
              <a:rPr sz="1800" spc="140" dirty="0">
                <a:latin typeface="Cambria"/>
                <a:cs typeface="Cambria"/>
              </a:rPr>
              <a:t>Membentuk/mengembangkan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b="1" spc="185" dirty="0">
                <a:solidFill>
                  <a:srgbClr val="FF0000"/>
                </a:solidFill>
                <a:latin typeface="Cambria"/>
                <a:cs typeface="Cambria"/>
              </a:rPr>
              <a:t>SMK3</a:t>
            </a:r>
            <a:endParaRPr sz="1800">
              <a:latin typeface="Cambria"/>
              <a:cs typeface="Cambria"/>
            </a:endParaRPr>
          </a:p>
          <a:p>
            <a:pPr marL="355600" indent="-343535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54965" algn="l"/>
                <a:tab pos="356235" algn="l"/>
              </a:tabLst>
            </a:pPr>
            <a:r>
              <a:rPr sz="1800" spc="135" dirty="0">
                <a:latin typeface="Cambria"/>
                <a:cs typeface="Cambria"/>
              </a:rPr>
              <a:t>Menerapkan</a:t>
            </a:r>
            <a:r>
              <a:rPr sz="1800" spc="125" dirty="0">
                <a:latin typeface="Cambria"/>
                <a:cs typeface="Cambria"/>
              </a:rPr>
              <a:t> standar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K3</a:t>
            </a:r>
            <a:endParaRPr sz="1800">
              <a:latin typeface="Cambria"/>
              <a:cs typeface="Cambria"/>
            </a:endParaRPr>
          </a:p>
          <a:p>
            <a:pPr marR="5080" algn="r">
              <a:lnSpc>
                <a:spcPct val="100000"/>
              </a:lnSpc>
              <a:spcBef>
                <a:spcPts val="330"/>
              </a:spcBef>
            </a:pP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Identifikasi</a:t>
            </a: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dan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1389" y="3545535"/>
            <a:ext cx="27305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Manajemen</a:t>
            </a:r>
            <a:r>
              <a:rPr sz="2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Risiko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0" y="749300"/>
            <a:ext cx="7094538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85" dirty="0">
                <a:solidFill>
                  <a:srgbClr val="000000"/>
                </a:solidFill>
              </a:rPr>
              <a:t>Permenkes</a:t>
            </a:r>
            <a:r>
              <a:rPr sz="4000" spc="-114" dirty="0">
                <a:solidFill>
                  <a:srgbClr val="000000"/>
                </a:solidFill>
              </a:rPr>
              <a:t> </a:t>
            </a:r>
            <a:r>
              <a:rPr sz="4000" spc="-229" dirty="0">
                <a:solidFill>
                  <a:srgbClr val="000000"/>
                </a:solidFill>
              </a:rPr>
              <a:t>5</a:t>
            </a:r>
            <a:r>
              <a:rPr sz="4000" spc="-160" dirty="0">
                <a:solidFill>
                  <a:srgbClr val="000000"/>
                </a:solidFill>
              </a:rPr>
              <a:t>2</a:t>
            </a:r>
            <a:r>
              <a:rPr sz="4000" spc="-114" dirty="0">
                <a:solidFill>
                  <a:srgbClr val="000000"/>
                </a:solidFill>
              </a:rPr>
              <a:t> </a:t>
            </a:r>
            <a:r>
              <a:rPr sz="4000" spc="-35" dirty="0">
                <a:solidFill>
                  <a:srgbClr val="000000"/>
                </a:solidFill>
              </a:rPr>
              <a:t>tahun</a:t>
            </a:r>
            <a:r>
              <a:rPr sz="4000" spc="-114" dirty="0">
                <a:solidFill>
                  <a:srgbClr val="000000"/>
                </a:solidFill>
              </a:rPr>
              <a:t> </a:t>
            </a:r>
            <a:r>
              <a:rPr sz="4000" spc="-275" dirty="0">
                <a:solidFill>
                  <a:srgbClr val="000000"/>
                </a:solidFill>
              </a:rPr>
              <a:t>2018</a:t>
            </a:r>
            <a:endParaRPr sz="40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70662" y="1680717"/>
            <a:ext cx="8358505" cy="4688840"/>
            <a:chOff x="470662" y="1680717"/>
            <a:chExt cx="8358505" cy="4688840"/>
          </a:xfrm>
        </p:grpSpPr>
        <p:sp>
          <p:nvSpPr>
            <p:cNvPr id="4" name="object 4"/>
            <p:cNvSpPr/>
            <p:nvPr/>
          </p:nvSpPr>
          <p:spPr>
            <a:xfrm>
              <a:off x="477012" y="1687067"/>
              <a:ext cx="8345805" cy="4676140"/>
            </a:xfrm>
            <a:custGeom>
              <a:avLst/>
              <a:gdLst/>
              <a:ahLst/>
              <a:cxnLst/>
              <a:rect l="l" t="t" r="r" b="b"/>
              <a:pathLst>
                <a:path w="8345805" h="4676140">
                  <a:moveTo>
                    <a:pt x="8345424" y="0"/>
                  </a:moveTo>
                  <a:lnTo>
                    <a:pt x="0" y="0"/>
                  </a:lnTo>
                  <a:lnTo>
                    <a:pt x="0" y="4675632"/>
                  </a:lnTo>
                  <a:lnTo>
                    <a:pt x="8345424" y="4675632"/>
                  </a:lnTo>
                  <a:lnTo>
                    <a:pt x="8345424" y="0"/>
                  </a:lnTo>
                  <a:close/>
                </a:path>
              </a:pathLst>
            </a:custGeom>
            <a:solidFill>
              <a:srgbClr val="5382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7012" y="1687067"/>
              <a:ext cx="8345805" cy="4676140"/>
            </a:xfrm>
            <a:custGeom>
              <a:avLst/>
              <a:gdLst/>
              <a:ahLst/>
              <a:cxnLst/>
              <a:rect l="l" t="t" r="r" b="b"/>
              <a:pathLst>
                <a:path w="8345805" h="4676140">
                  <a:moveTo>
                    <a:pt x="0" y="4675632"/>
                  </a:moveTo>
                  <a:lnTo>
                    <a:pt x="8345424" y="4675632"/>
                  </a:lnTo>
                  <a:lnTo>
                    <a:pt x="8345424" y="0"/>
                  </a:lnTo>
                  <a:lnTo>
                    <a:pt x="0" y="0"/>
                  </a:lnTo>
                  <a:lnTo>
                    <a:pt x="0" y="467563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55447" y="1715896"/>
            <a:ext cx="8181340" cy="455295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180"/>
              </a:spcBef>
              <a:buSzPct val="94444"/>
              <a:buAutoNum type="arabicPeriod"/>
              <a:tabLst>
                <a:tab pos="241935" algn="l"/>
              </a:tabLst>
            </a:pPr>
            <a:r>
              <a:rPr sz="1800" b="1" spc="95" dirty="0">
                <a:solidFill>
                  <a:srgbClr val="FFFFFF"/>
                </a:solidFill>
                <a:latin typeface="Cambria"/>
                <a:cs typeface="Cambria"/>
              </a:rPr>
              <a:t>Pengenalan</a:t>
            </a:r>
            <a:r>
              <a:rPr sz="1800" b="1" spc="25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100" dirty="0">
                <a:solidFill>
                  <a:srgbClr val="FFFFFF"/>
                </a:solidFill>
                <a:latin typeface="Cambria"/>
                <a:cs typeface="Cambria"/>
              </a:rPr>
              <a:t>potensi</a:t>
            </a:r>
            <a:r>
              <a:rPr sz="18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105" dirty="0">
                <a:solidFill>
                  <a:srgbClr val="FFFFFF"/>
                </a:solidFill>
                <a:latin typeface="Cambria"/>
                <a:cs typeface="Cambria"/>
              </a:rPr>
              <a:t>Bahaya</a:t>
            </a:r>
            <a:r>
              <a:rPr sz="1800" b="1" spc="2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95" dirty="0">
                <a:solidFill>
                  <a:srgbClr val="FFFFFF"/>
                </a:solidFill>
                <a:latin typeface="Cambria"/>
                <a:cs typeface="Cambria"/>
              </a:rPr>
              <a:t>dan</a:t>
            </a:r>
            <a:r>
              <a:rPr sz="18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Cambria"/>
                <a:cs typeface="Cambria"/>
              </a:rPr>
              <a:t>pengendalian</a:t>
            </a:r>
            <a:r>
              <a:rPr sz="1800" b="1" spc="25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80" dirty="0">
                <a:solidFill>
                  <a:srgbClr val="FFFFFF"/>
                </a:solidFill>
                <a:latin typeface="Cambria"/>
                <a:cs typeface="Cambria"/>
              </a:rPr>
              <a:t>risiko</a:t>
            </a:r>
            <a:r>
              <a:rPr sz="1800" b="1" spc="2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165" dirty="0">
                <a:solidFill>
                  <a:srgbClr val="FFFFFF"/>
                </a:solidFill>
                <a:latin typeface="Cambria"/>
                <a:cs typeface="Cambria"/>
              </a:rPr>
              <a:t>K3</a:t>
            </a:r>
            <a:r>
              <a:rPr sz="1800" b="1" spc="2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114" dirty="0">
                <a:solidFill>
                  <a:srgbClr val="FFFFFF"/>
                </a:solidFill>
                <a:latin typeface="Cambria"/>
                <a:cs typeface="Cambria"/>
              </a:rPr>
              <a:t>Fasyankes</a:t>
            </a:r>
            <a:endParaRPr sz="1800">
              <a:latin typeface="Cambria"/>
              <a:cs typeface="Cambria"/>
            </a:endParaRPr>
          </a:p>
          <a:p>
            <a:pPr marL="300355" indent="-288290">
              <a:lnSpc>
                <a:spcPct val="100000"/>
              </a:lnSpc>
              <a:spcBef>
                <a:spcPts val="1085"/>
              </a:spcBef>
              <a:buAutoNum type="arabicPeriod"/>
              <a:tabLst>
                <a:tab pos="300990" algn="l"/>
              </a:tabLst>
            </a:pPr>
            <a:r>
              <a:rPr sz="1800" spc="120" dirty="0">
                <a:latin typeface="Cambria"/>
                <a:cs typeface="Cambria"/>
              </a:rPr>
              <a:t>Penerapan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spc="130" dirty="0">
                <a:latin typeface="Cambria"/>
                <a:cs typeface="Cambria"/>
              </a:rPr>
              <a:t>Kewaspadaan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Standar</a:t>
            </a:r>
            <a:endParaRPr sz="1800">
              <a:latin typeface="Cambria"/>
              <a:cs typeface="Cambria"/>
            </a:endParaRPr>
          </a:p>
          <a:p>
            <a:pPr marL="300355" indent="-28829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00990" algn="l"/>
              </a:tabLst>
            </a:pPr>
            <a:r>
              <a:rPr sz="1800" spc="120" dirty="0">
                <a:latin typeface="Cambria"/>
                <a:cs typeface="Cambria"/>
              </a:rPr>
              <a:t>Penerapan</a:t>
            </a:r>
            <a:r>
              <a:rPr sz="1800" spc="140" dirty="0">
                <a:latin typeface="Cambria"/>
                <a:cs typeface="Cambria"/>
              </a:rPr>
              <a:t> </a:t>
            </a:r>
            <a:r>
              <a:rPr sz="1800" spc="90" dirty="0">
                <a:latin typeface="Cambria"/>
                <a:cs typeface="Cambria"/>
              </a:rPr>
              <a:t>Prinsip</a:t>
            </a:r>
            <a:r>
              <a:rPr sz="1800" spc="140" dirty="0">
                <a:latin typeface="Cambria"/>
                <a:cs typeface="Cambria"/>
              </a:rPr>
              <a:t> </a:t>
            </a:r>
            <a:r>
              <a:rPr sz="1800" spc="105" dirty="0">
                <a:latin typeface="Cambria"/>
                <a:cs typeface="Cambria"/>
              </a:rPr>
              <a:t>Ergonomi</a:t>
            </a:r>
            <a:endParaRPr sz="1800">
              <a:latin typeface="Cambria"/>
              <a:cs typeface="Cambria"/>
            </a:endParaRPr>
          </a:p>
          <a:p>
            <a:pPr marL="300355" indent="-28829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00990" algn="l"/>
              </a:tabLst>
            </a:pPr>
            <a:r>
              <a:rPr sz="1800" spc="120" dirty="0">
                <a:latin typeface="Cambria"/>
                <a:cs typeface="Cambria"/>
              </a:rPr>
              <a:t>Pemeriksaan</a:t>
            </a:r>
            <a:r>
              <a:rPr sz="1800" spc="140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kesehatan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spc="110" dirty="0">
                <a:latin typeface="Cambria"/>
                <a:cs typeface="Cambria"/>
              </a:rPr>
              <a:t>berkala</a:t>
            </a:r>
            <a:endParaRPr sz="1800">
              <a:latin typeface="Cambria"/>
              <a:cs typeface="Cambria"/>
            </a:endParaRPr>
          </a:p>
          <a:p>
            <a:pPr marL="300355" indent="-28829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00990" algn="l"/>
              </a:tabLst>
            </a:pPr>
            <a:r>
              <a:rPr sz="1800" spc="105" dirty="0">
                <a:latin typeface="Cambria"/>
                <a:cs typeface="Cambria"/>
              </a:rPr>
              <a:t>Pemberian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Imunisasi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spc="114" dirty="0">
                <a:latin typeface="Cambria"/>
                <a:cs typeface="Cambria"/>
              </a:rPr>
              <a:t>6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Pembudayaan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204" dirty="0">
                <a:latin typeface="Cambria"/>
                <a:cs typeface="Cambria"/>
              </a:rPr>
              <a:t>PHBS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di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Fasyankes</a:t>
            </a:r>
            <a:endParaRPr sz="1800">
              <a:latin typeface="Cambria"/>
              <a:cs typeface="Cambria"/>
            </a:endParaRPr>
          </a:p>
          <a:p>
            <a:pPr marL="300355" indent="-288290">
              <a:lnSpc>
                <a:spcPct val="100000"/>
              </a:lnSpc>
              <a:spcBef>
                <a:spcPts val="1080"/>
              </a:spcBef>
              <a:buAutoNum type="arabicPeriod" startAt="7"/>
              <a:tabLst>
                <a:tab pos="300990" algn="l"/>
              </a:tabLst>
            </a:pPr>
            <a:r>
              <a:rPr sz="1800" spc="100" dirty="0">
                <a:latin typeface="Cambria"/>
                <a:cs typeface="Cambria"/>
              </a:rPr>
              <a:t>Pengelolaan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145" dirty="0">
                <a:latin typeface="Cambria"/>
                <a:cs typeface="Cambria"/>
              </a:rPr>
              <a:t>sarana</a:t>
            </a:r>
            <a:r>
              <a:rPr sz="1800" spc="200" dirty="0">
                <a:latin typeface="Cambria"/>
                <a:cs typeface="Cambria"/>
              </a:rPr>
              <a:t> </a:t>
            </a:r>
            <a:r>
              <a:rPr sz="1800" spc="150" dirty="0">
                <a:latin typeface="Cambria"/>
                <a:cs typeface="Cambria"/>
              </a:rPr>
              <a:t>dan</a:t>
            </a:r>
            <a:r>
              <a:rPr sz="1800" spc="185" dirty="0">
                <a:latin typeface="Cambria"/>
                <a:cs typeface="Cambria"/>
              </a:rPr>
              <a:t> </a:t>
            </a:r>
            <a:r>
              <a:rPr sz="1800" spc="125" dirty="0">
                <a:latin typeface="Cambria"/>
                <a:cs typeface="Cambria"/>
              </a:rPr>
              <a:t>Prasarana</a:t>
            </a:r>
            <a:r>
              <a:rPr sz="1800" spc="200" dirty="0">
                <a:latin typeface="Cambria"/>
                <a:cs typeface="Cambria"/>
              </a:rPr>
              <a:t> </a:t>
            </a:r>
            <a:r>
              <a:rPr sz="1800" spc="145" dirty="0">
                <a:latin typeface="Cambria"/>
                <a:cs typeface="Cambria"/>
              </a:rPr>
              <a:t>Fasyankes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85" dirty="0">
                <a:latin typeface="Cambria"/>
                <a:cs typeface="Cambria"/>
              </a:rPr>
              <a:t>dari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130" dirty="0">
                <a:latin typeface="Cambria"/>
                <a:cs typeface="Cambria"/>
              </a:rPr>
              <a:t>aspek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140" dirty="0">
                <a:latin typeface="Cambria"/>
                <a:cs typeface="Cambria"/>
              </a:rPr>
              <a:t>K3</a:t>
            </a:r>
            <a:endParaRPr sz="1800">
              <a:latin typeface="Cambria"/>
              <a:cs typeface="Cambria"/>
            </a:endParaRPr>
          </a:p>
          <a:p>
            <a:pPr marL="300355" indent="-288290">
              <a:lnSpc>
                <a:spcPct val="100000"/>
              </a:lnSpc>
              <a:spcBef>
                <a:spcPts val="1080"/>
              </a:spcBef>
              <a:buAutoNum type="arabicPeriod" startAt="7"/>
              <a:tabLst>
                <a:tab pos="300990" algn="l"/>
              </a:tabLst>
            </a:pPr>
            <a:r>
              <a:rPr sz="1800" spc="100" dirty="0">
                <a:latin typeface="Cambria"/>
                <a:cs typeface="Cambria"/>
              </a:rPr>
              <a:t>Pengelolaan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110" dirty="0">
                <a:latin typeface="Cambria"/>
                <a:cs typeface="Cambria"/>
              </a:rPr>
              <a:t>Peralatan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110" dirty="0">
                <a:latin typeface="Cambria"/>
                <a:cs typeface="Cambria"/>
              </a:rPr>
              <a:t>Medis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85" dirty="0">
                <a:latin typeface="Cambria"/>
                <a:cs typeface="Cambria"/>
              </a:rPr>
              <a:t>dari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130" dirty="0">
                <a:latin typeface="Cambria"/>
                <a:cs typeface="Cambria"/>
              </a:rPr>
              <a:t>aspek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K3</a:t>
            </a:r>
            <a:endParaRPr sz="1800">
              <a:latin typeface="Cambria"/>
              <a:cs typeface="Cambria"/>
            </a:endParaRPr>
          </a:p>
          <a:p>
            <a:pPr marL="300355" indent="-288290">
              <a:lnSpc>
                <a:spcPct val="100000"/>
              </a:lnSpc>
              <a:spcBef>
                <a:spcPts val="1085"/>
              </a:spcBef>
              <a:buAutoNum type="arabicPeriod" startAt="7"/>
              <a:tabLst>
                <a:tab pos="300990" algn="l"/>
              </a:tabLst>
            </a:pPr>
            <a:r>
              <a:rPr sz="1800" spc="130" dirty="0">
                <a:latin typeface="Cambria"/>
                <a:cs typeface="Cambria"/>
              </a:rPr>
              <a:t>Kesiapan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125" dirty="0">
                <a:latin typeface="Cambria"/>
                <a:cs typeface="Cambria"/>
              </a:rPr>
              <a:t>menghadapi</a:t>
            </a:r>
            <a:r>
              <a:rPr sz="1800" spc="195" dirty="0">
                <a:latin typeface="Cambria"/>
                <a:cs typeface="Cambria"/>
              </a:rPr>
              <a:t> </a:t>
            </a:r>
            <a:r>
              <a:rPr sz="1800" spc="105" dirty="0">
                <a:latin typeface="Cambria"/>
                <a:cs typeface="Cambria"/>
              </a:rPr>
              <a:t>kondisi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130" dirty="0">
                <a:latin typeface="Cambria"/>
                <a:cs typeface="Cambria"/>
              </a:rPr>
              <a:t>darurat/bencana</a:t>
            </a:r>
            <a:r>
              <a:rPr sz="1800" spc="190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termasuk</a:t>
            </a:r>
            <a:r>
              <a:rPr sz="1800" spc="185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kebakaran</a:t>
            </a:r>
            <a:endParaRPr sz="1800">
              <a:latin typeface="Cambria"/>
              <a:cs typeface="Cambria"/>
            </a:endParaRPr>
          </a:p>
          <a:p>
            <a:pPr marL="440690" indent="-428625">
              <a:lnSpc>
                <a:spcPct val="100000"/>
              </a:lnSpc>
              <a:spcBef>
                <a:spcPts val="1080"/>
              </a:spcBef>
              <a:buAutoNum type="arabicPeriod" startAt="7"/>
              <a:tabLst>
                <a:tab pos="441325" algn="l"/>
              </a:tabLst>
            </a:pPr>
            <a:r>
              <a:rPr sz="1800" spc="100" dirty="0">
                <a:latin typeface="Cambria"/>
                <a:cs typeface="Cambria"/>
              </a:rPr>
              <a:t>Pengelolaan</a:t>
            </a:r>
            <a:r>
              <a:rPr sz="1800" spc="140" dirty="0">
                <a:latin typeface="Cambria"/>
                <a:cs typeface="Cambria"/>
              </a:rPr>
              <a:t> </a:t>
            </a:r>
            <a:r>
              <a:rPr sz="1800" spc="175" dirty="0">
                <a:latin typeface="Cambria"/>
                <a:cs typeface="Cambria"/>
              </a:rPr>
              <a:t>B3</a:t>
            </a:r>
            <a:endParaRPr sz="1800">
              <a:latin typeface="Cambria"/>
              <a:cs typeface="Cambria"/>
            </a:endParaRPr>
          </a:p>
          <a:p>
            <a:pPr marL="440690" indent="-428625">
              <a:lnSpc>
                <a:spcPct val="100000"/>
              </a:lnSpc>
              <a:spcBef>
                <a:spcPts val="1080"/>
              </a:spcBef>
              <a:buAutoNum type="arabicPeriod" startAt="7"/>
              <a:tabLst>
                <a:tab pos="441325" algn="l"/>
              </a:tabLst>
            </a:pPr>
            <a:r>
              <a:rPr sz="1800" spc="100" dirty="0">
                <a:latin typeface="Cambria"/>
                <a:cs typeface="Cambria"/>
              </a:rPr>
              <a:t>Pengelolaan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Limbah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125" dirty="0">
                <a:latin typeface="Cambria"/>
                <a:cs typeface="Cambria"/>
              </a:rPr>
              <a:t>Domestik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7928" y="2322576"/>
            <a:ext cx="3422141" cy="224104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021061" y="3301365"/>
            <a:ext cx="13398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11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Standar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K3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Fasyankes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9142" y="757935"/>
            <a:ext cx="10673715" cy="518668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b="1" spc="-45" dirty="0">
                <a:latin typeface="Arial"/>
                <a:cs typeface="Arial"/>
              </a:rPr>
              <a:t>Manajemen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spc="-150" dirty="0">
                <a:latin typeface="Arial"/>
                <a:cs typeface="Arial"/>
              </a:rPr>
              <a:t>Risiko: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spc="195" dirty="0">
                <a:latin typeface="Cambria"/>
                <a:cs typeface="Cambria"/>
              </a:rPr>
              <a:t>Upaya</a:t>
            </a:r>
            <a:r>
              <a:rPr sz="2400" spc="229" dirty="0">
                <a:latin typeface="Cambria"/>
                <a:cs typeface="Cambria"/>
              </a:rPr>
              <a:t> </a:t>
            </a:r>
            <a:r>
              <a:rPr sz="2400" spc="160" dirty="0">
                <a:latin typeface="Cambria"/>
                <a:cs typeface="Cambria"/>
              </a:rPr>
              <a:t>yang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100" dirty="0">
                <a:latin typeface="Cambria"/>
                <a:cs typeface="Cambria"/>
              </a:rPr>
              <a:t>logis</a:t>
            </a:r>
            <a:r>
              <a:rPr sz="2400" spc="270" dirty="0">
                <a:latin typeface="Cambria"/>
                <a:cs typeface="Cambria"/>
              </a:rPr>
              <a:t> </a:t>
            </a:r>
            <a:r>
              <a:rPr sz="2400" spc="200" dirty="0">
                <a:latin typeface="Cambria"/>
                <a:cs typeface="Cambria"/>
              </a:rPr>
              <a:t>dan</a:t>
            </a:r>
            <a:r>
              <a:rPr sz="2400" spc="229" dirty="0">
                <a:latin typeface="Cambria"/>
                <a:cs typeface="Cambria"/>
              </a:rPr>
              <a:t> </a:t>
            </a:r>
            <a:r>
              <a:rPr sz="2400" spc="150" dirty="0">
                <a:latin typeface="Cambria"/>
                <a:cs typeface="Cambria"/>
              </a:rPr>
              <a:t>sistematis</a:t>
            </a:r>
            <a:r>
              <a:rPr sz="2400" spc="260" dirty="0">
                <a:latin typeface="Cambria"/>
                <a:cs typeface="Cambria"/>
              </a:rPr>
              <a:t> </a:t>
            </a:r>
            <a:r>
              <a:rPr sz="2400" spc="180" dirty="0">
                <a:latin typeface="Cambria"/>
                <a:cs typeface="Cambria"/>
              </a:rPr>
              <a:t>dalam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spc="165" dirty="0">
                <a:latin typeface="Cambria"/>
                <a:cs typeface="Cambria"/>
              </a:rPr>
              <a:t>mengendalikan</a:t>
            </a:r>
            <a:r>
              <a:rPr sz="2400" spc="254" dirty="0">
                <a:latin typeface="Cambria"/>
                <a:cs typeface="Cambria"/>
              </a:rPr>
              <a:t> </a:t>
            </a:r>
            <a:r>
              <a:rPr sz="2400" spc="135" dirty="0">
                <a:latin typeface="Cambria"/>
                <a:cs typeface="Cambria"/>
              </a:rPr>
              <a:t>risiko,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200" dirty="0">
                <a:latin typeface="Cambria"/>
                <a:cs typeface="Cambria"/>
              </a:rPr>
              <a:t>dan</a:t>
            </a:r>
            <a:endParaRPr sz="2400" dirty="0">
              <a:latin typeface="Cambria"/>
              <a:cs typeface="Cambria"/>
            </a:endParaRPr>
          </a:p>
          <a:p>
            <a:pPr marL="12700" marR="5080">
              <a:lnSpc>
                <a:spcPct val="150000"/>
              </a:lnSpc>
            </a:pPr>
            <a:r>
              <a:rPr sz="2400" spc="80" dirty="0">
                <a:latin typeface="Cambria"/>
                <a:cs typeface="Cambria"/>
              </a:rPr>
              <a:t>terdiri</a:t>
            </a:r>
            <a:r>
              <a:rPr sz="2400" spc="235" dirty="0">
                <a:latin typeface="Cambria"/>
                <a:cs typeface="Cambria"/>
              </a:rPr>
              <a:t> </a:t>
            </a:r>
            <a:r>
              <a:rPr sz="2400" spc="114" dirty="0">
                <a:latin typeface="Cambria"/>
                <a:cs typeface="Cambria"/>
              </a:rPr>
              <a:t>dari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spc="190" dirty="0">
                <a:latin typeface="Cambria"/>
                <a:cs typeface="Cambria"/>
              </a:rPr>
              <a:t>tahapan:</a:t>
            </a:r>
            <a:r>
              <a:rPr sz="2400" spc="215" dirty="0">
                <a:latin typeface="Cambria"/>
                <a:cs typeface="Cambria"/>
              </a:rPr>
              <a:t> </a:t>
            </a:r>
            <a:r>
              <a:rPr sz="2400" spc="160" dirty="0">
                <a:latin typeface="Cambria"/>
                <a:cs typeface="Cambria"/>
              </a:rPr>
              <a:t>persiapan/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spc="160" dirty="0">
                <a:latin typeface="Cambria"/>
                <a:cs typeface="Cambria"/>
              </a:rPr>
              <a:t>penetapan</a:t>
            </a:r>
            <a:r>
              <a:rPr sz="2400" spc="240" dirty="0">
                <a:latin typeface="Cambria"/>
                <a:cs typeface="Cambria"/>
              </a:rPr>
              <a:t> </a:t>
            </a:r>
            <a:r>
              <a:rPr sz="2400" spc="175" dirty="0">
                <a:latin typeface="Cambria"/>
                <a:cs typeface="Cambria"/>
              </a:rPr>
              <a:t>konteks,</a:t>
            </a:r>
            <a:r>
              <a:rPr sz="2400" spc="235" dirty="0">
                <a:latin typeface="Cambria"/>
                <a:cs typeface="Cambria"/>
              </a:rPr>
              <a:t> </a:t>
            </a:r>
            <a:r>
              <a:rPr sz="2400" spc="135" dirty="0">
                <a:latin typeface="Cambria"/>
                <a:cs typeface="Cambria"/>
              </a:rPr>
              <a:t>identifikasi, </a:t>
            </a:r>
            <a:r>
              <a:rPr sz="2400" spc="140" dirty="0">
                <a:latin typeface="Cambria"/>
                <a:cs typeface="Cambria"/>
              </a:rPr>
              <a:t> </a:t>
            </a:r>
            <a:r>
              <a:rPr sz="2400" spc="170" dirty="0">
                <a:latin typeface="Cambria"/>
                <a:cs typeface="Cambria"/>
              </a:rPr>
              <a:t>analisis,</a:t>
            </a:r>
            <a:r>
              <a:rPr sz="2400" spc="240" dirty="0">
                <a:latin typeface="Cambria"/>
                <a:cs typeface="Cambria"/>
              </a:rPr>
              <a:t> </a:t>
            </a:r>
            <a:r>
              <a:rPr sz="2400" spc="150" dirty="0">
                <a:latin typeface="Cambria"/>
                <a:cs typeface="Cambria"/>
              </a:rPr>
              <a:t>evaluasi</a:t>
            </a:r>
            <a:r>
              <a:rPr sz="2400" spc="254" dirty="0">
                <a:latin typeface="Cambria"/>
                <a:cs typeface="Cambria"/>
              </a:rPr>
              <a:t> </a:t>
            </a:r>
            <a:r>
              <a:rPr sz="2400" spc="200" dirty="0">
                <a:latin typeface="Cambria"/>
                <a:cs typeface="Cambria"/>
              </a:rPr>
              <a:t>dan</a:t>
            </a:r>
            <a:r>
              <a:rPr sz="2400" spc="229" dirty="0">
                <a:latin typeface="Cambria"/>
                <a:cs typeface="Cambria"/>
              </a:rPr>
              <a:t> </a:t>
            </a:r>
            <a:r>
              <a:rPr sz="2400" spc="150" dirty="0">
                <a:latin typeface="Cambria"/>
                <a:cs typeface="Cambria"/>
              </a:rPr>
              <a:t>pengendalian</a:t>
            </a:r>
            <a:r>
              <a:rPr sz="2400" spc="260" dirty="0">
                <a:latin typeface="Cambria"/>
                <a:cs typeface="Cambria"/>
              </a:rPr>
              <a:t> </a:t>
            </a:r>
            <a:r>
              <a:rPr sz="2400" spc="135" dirty="0">
                <a:latin typeface="Cambria"/>
                <a:cs typeface="Cambria"/>
              </a:rPr>
              <a:t>risiko,</a:t>
            </a:r>
            <a:r>
              <a:rPr sz="2400" spc="240" dirty="0">
                <a:latin typeface="Cambria"/>
                <a:cs typeface="Cambria"/>
              </a:rPr>
              <a:t> </a:t>
            </a:r>
            <a:r>
              <a:rPr sz="2400" spc="185" dirty="0">
                <a:latin typeface="Cambria"/>
                <a:cs typeface="Cambria"/>
              </a:rPr>
              <a:t>komunikasi</a:t>
            </a:r>
            <a:r>
              <a:rPr sz="2400" spc="235" dirty="0">
                <a:latin typeface="Cambria"/>
                <a:cs typeface="Cambria"/>
              </a:rPr>
              <a:t> </a:t>
            </a:r>
            <a:r>
              <a:rPr sz="2400" spc="200" dirty="0">
                <a:latin typeface="Cambria"/>
                <a:cs typeface="Cambria"/>
              </a:rPr>
              <a:t>dan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140" dirty="0">
                <a:latin typeface="Cambria"/>
                <a:cs typeface="Cambria"/>
              </a:rPr>
              <a:t>partisipasi,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130" dirty="0">
                <a:latin typeface="Cambria"/>
                <a:cs typeface="Cambria"/>
              </a:rPr>
              <a:t>serta</a:t>
            </a:r>
            <a:r>
              <a:rPr sz="2400" spc="220" dirty="0">
                <a:latin typeface="Cambria"/>
                <a:cs typeface="Cambria"/>
              </a:rPr>
              <a:t> </a:t>
            </a:r>
            <a:r>
              <a:rPr sz="2400" spc="200" dirty="0">
                <a:latin typeface="Cambria"/>
                <a:cs typeface="Cambria"/>
              </a:rPr>
              <a:t>pemantauan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spc="204" dirty="0">
                <a:latin typeface="Cambria"/>
                <a:cs typeface="Cambria"/>
              </a:rPr>
              <a:t>dan</a:t>
            </a:r>
            <a:r>
              <a:rPr sz="2400" spc="235" dirty="0">
                <a:latin typeface="Cambria"/>
                <a:cs typeface="Cambria"/>
              </a:rPr>
              <a:t> </a:t>
            </a:r>
            <a:r>
              <a:rPr sz="2400" spc="150" dirty="0">
                <a:latin typeface="Cambria"/>
                <a:cs typeface="Cambria"/>
              </a:rPr>
              <a:t>telaah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spc="185" dirty="0">
                <a:latin typeface="Cambria"/>
                <a:cs typeface="Cambria"/>
              </a:rPr>
              <a:t>ulang</a:t>
            </a:r>
            <a:endParaRPr sz="24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8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6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2400" b="1" spc="25" dirty="0">
                <a:latin typeface="Arial"/>
                <a:cs typeface="Arial"/>
              </a:rPr>
              <a:t>M</a:t>
            </a:r>
            <a:r>
              <a:rPr sz="2400" b="1" spc="20" dirty="0">
                <a:latin typeface="Arial"/>
                <a:cs typeface="Arial"/>
              </a:rPr>
              <a:t>a</a:t>
            </a:r>
            <a:r>
              <a:rPr sz="2400" b="1" spc="-65" dirty="0">
                <a:latin typeface="Arial"/>
                <a:cs typeface="Arial"/>
              </a:rPr>
              <a:t>najemen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229" dirty="0">
                <a:latin typeface="Arial"/>
                <a:cs typeface="Arial"/>
              </a:rPr>
              <a:t>Ri</a:t>
            </a:r>
            <a:r>
              <a:rPr sz="2400" b="1" spc="-260" dirty="0">
                <a:latin typeface="Arial"/>
                <a:cs typeface="Arial"/>
              </a:rPr>
              <a:t>s</a:t>
            </a:r>
            <a:r>
              <a:rPr sz="2400" b="1" spc="-35" dirty="0">
                <a:latin typeface="Arial"/>
                <a:cs typeface="Arial"/>
              </a:rPr>
              <a:t>iko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K</a:t>
            </a:r>
            <a:r>
              <a:rPr sz="2400" b="1" spc="-145" dirty="0">
                <a:latin typeface="Arial"/>
                <a:cs typeface="Arial"/>
              </a:rPr>
              <a:t>3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12700" marR="74930">
              <a:lnSpc>
                <a:spcPts val="4320"/>
              </a:lnSpc>
              <a:spcBef>
                <a:spcPts val="185"/>
              </a:spcBef>
            </a:pPr>
            <a:r>
              <a:rPr sz="2400" spc="120" dirty="0">
                <a:latin typeface="Cambria"/>
                <a:cs typeface="Cambria"/>
              </a:rPr>
              <a:t>Metode</a:t>
            </a:r>
            <a:r>
              <a:rPr sz="2400" spc="254" dirty="0">
                <a:latin typeface="Cambria"/>
                <a:cs typeface="Cambria"/>
              </a:rPr>
              <a:t> </a:t>
            </a:r>
            <a:r>
              <a:rPr sz="2400" spc="160" dirty="0">
                <a:latin typeface="Cambria"/>
                <a:cs typeface="Cambria"/>
              </a:rPr>
              <a:t>yang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100" dirty="0">
                <a:latin typeface="Cambria"/>
                <a:cs typeface="Cambria"/>
              </a:rPr>
              <a:t>logis</a:t>
            </a:r>
            <a:r>
              <a:rPr sz="2400" spc="254" dirty="0">
                <a:latin typeface="Cambria"/>
                <a:cs typeface="Cambria"/>
              </a:rPr>
              <a:t> </a:t>
            </a:r>
            <a:r>
              <a:rPr sz="2400" spc="200" dirty="0">
                <a:latin typeface="Cambria"/>
                <a:cs typeface="Cambria"/>
              </a:rPr>
              <a:t>dan</a:t>
            </a:r>
            <a:r>
              <a:rPr sz="2400" spc="240" dirty="0">
                <a:latin typeface="Cambria"/>
                <a:cs typeface="Cambria"/>
              </a:rPr>
              <a:t> </a:t>
            </a:r>
            <a:r>
              <a:rPr sz="2400" spc="150" dirty="0">
                <a:latin typeface="Cambria"/>
                <a:cs typeface="Cambria"/>
              </a:rPr>
              <a:t>sistematis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114" dirty="0">
                <a:latin typeface="Cambria"/>
                <a:cs typeface="Cambria"/>
              </a:rPr>
              <a:t>dari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spc="229" dirty="0">
                <a:latin typeface="Cambria"/>
                <a:cs typeface="Cambria"/>
              </a:rPr>
              <a:t>suatu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175" dirty="0">
                <a:latin typeface="Cambria"/>
                <a:cs typeface="Cambria"/>
              </a:rPr>
              <a:t>rangkaian</a:t>
            </a:r>
            <a:r>
              <a:rPr sz="2400" spc="229" dirty="0">
                <a:latin typeface="Cambria"/>
                <a:cs typeface="Cambria"/>
              </a:rPr>
              <a:t> </a:t>
            </a:r>
            <a:r>
              <a:rPr sz="2400" spc="150" dirty="0">
                <a:latin typeface="Cambria"/>
                <a:cs typeface="Cambria"/>
              </a:rPr>
              <a:t>kegiatan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229" dirty="0">
                <a:latin typeface="Cambria"/>
                <a:cs typeface="Cambria"/>
              </a:rPr>
              <a:t>untuk </a:t>
            </a:r>
            <a:r>
              <a:rPr sz="2400" spc="-509" dirty="0">
                <a:latin typeface="Cambria"/>
                <a:cs typeface="Cambria"/>
              </a:rPr>
              <a:t> </a:t>
            </a:r>
            <a:r>
              <a:rPr sz="2400" spc="165" dirty="0">
                <a:latin typeface="Cambria"/>
                <a:cs typeface="Cambria"/>
              </a:rPr>
              <a:t>mengendalikan</a:t>
            </a:r>
            <a:r>
              <a:rPr sz="2400" spc="250" dirty="0">
                <a:latin typeface="Cambria"/>
                <a:cs typeface="Cambria"/>
              </a:rPr>
              <a:t> </a:t>
            </a:r>
            <a:r>
              <a:rPr sz="2400" spc="135" dirty="0">
                <a:latin typeface="Cambria"/>
                <a:cs typeface="Cambria"/>
              </a:rPr>
              <a:t>risiko,</a:t>
            </a:r>
            <a:r>
              <a:rPr sz="2400" spc="235" dirty="0">
                <a:latin typeface="Cambria"/>
                <a:cs typeface="Cambria"/>
              </a:rPr>
              <a:t> </a:t>
            </a:r>
            <a:r>
              <a:rPr sz="2400" spc="165" dirty="0">
                <a:latin typeface="Cambria"/>
                <a:cs typeface="Cambria"/>
              </a:rPr>
              <a:t>baik</a:t>
            </a:r>
            <a:r>
              <a:rPr sz="2400" spc="229" dirty="0">
                <a:latin typeface="Cambria"/>
                <a:cs typeface="Cambria"/>
              </a:rPr>
              <a:t> </a:t>
            </a:r>
            <a:r>
              <a:rPr sz="2400" spc="155" dirty="0">
                <a:latin typeface="Cambria"/>
                <a:cs typeface="Cambria"/>
              </a:rPr>
              <a:t>PAK</a:t>
            </a:r>
            <a:r>
              <a:rPr sz="2400" spc="235" dirty="0">
                <a:latin typeface="Cambria"/>
                <a:cs typeface="Cambria"/>
              </a:rPr>
              <a:t> </a:t>
            </a:r>
            <a:r>
              <a:rPr sz="2400" spc="245" dirty="0">
                <a:latin typeface="Cambria"/>
                <a:cs typeface="Cambria"/>
              </a:rPr>
              <a:t>maupun</a:t>
            </a:r>
            <a:r>
              <a:rPr sz="2400" spc="235" dirty="0">
                <a:latin typeface="Cambria"/>
                <a:cs typeface="Cambria"/>
              </a:rPr>
              <a:t> </a:t>
            </a:r>
            <a:r>
              <a:rPr sz="2400" spc="204" dirty="0">
                <a:latin typeface="Cambria"/>
                <a:cs typeface="Cambria"/>
              </a:rPr>
              <a:t>KAK.</a:t>
            </a:r>
            <a:endParaRPr sz="24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0500" y="158904"/>
            <a:ext cx="11856720" cy="6590665"/>
            <a:chOff x="190500" y="158904"/>
            <a:chExt cx="11856720" cy="6590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2799" y="356616"/>
              <a:ext cx="4708398" cy="4229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192" y="2694432"/>
              <a:ext cx="2563368" cy="25633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1456" y="3396995"/>
              <a:ext cx="2211324" cy="122072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3627" y="2735579"/>
              <a:ext cx="2449195" cy="2449195"/>
            </a:xfrm>
            <a:custGeom>
              <a:avLst/>
              <a:gdLst/>
              <a:ahLst/>
              <a:cxnLst/>
              <a:rect l="l" t="t" r="r" b="b"/>
              <a:pathLst>
                <a:path w="2449195" h="2449195">
                  <a:moveTo>
                    <a:pt x="1224534" y="0"/>
                  </a:moveTo>
                  <a:lnTo>
                    <a:pt x="1176452" y="926"/>
                  </a:lnTo>
                  <a:lnTo>
                    <a:pt x="1128839" y="3684"/>
                  </a:lnTo>
                  <a:lnTo>
                    <a:pt x="1081730" y="8238"/>
                  </a:lnTo>
                  <a:lnTo>
                    <a:pt x="1035159" y="14555"/>
                  </a:lnTo>
                  <a:lnTo>
                    <a:pt x="989159" y="22601"/>
                  </a:lnTo>
                  <a:lnTo>
                    <a:pt x="943764" y="32341"/>
                  </a:lnTo>
                  <a:lnTo>
                    <a:pt x="899010" y="43742"/>
                  </a:lnTo>
                  <a:lnTo>
                    <a:pt x="854929" y="56770"/>
                  </a:lnTo>
                  <a:lnTo>
                    <a:pt x="811555" y="71390"/>
                  </a:lnTo>
                  <a:lnTo>
                    <a:pt x="768924" y="87569"/>
                  </a:lnTo>
                  <a:lnTo>
                    <a:pt x="727068" y="105272"/>
                  </a:lnTo>
                  <a:lnTo>
                    <a:pt x="686022" y="124465"/>
                  </a:lnTo>
                  <a:lnTo>
                    <a:pt x="645819" y="145115"/>
                  </a:lnTo>
                  <a:lnTo>
                    <a:pt x="606495" y="167188"/>
                  </a:lnTo>
                  <a:lnTo>
                    <a:pt x="568083" y="190649"/>
                  </a:lnTo>
                  <a:lnTo>
                    <a:pt x="530616" y="215464"/>
                  </a:lnTo>
                  <a:lnTo>
                    <a:pt x="494129" y="241599"/>
                  </a:lnTo>
                  <a:lnTo>
                    <a:pt x="458657" y="269021"/>
                  </a:lnTo>
                  <a:lnTo>
                    <a:pt x="424232" y="297695"/>
                  </a:lnTo>
                  <a:lnTo>
                    <a:pt x="390890" y="327587"/>
                  </a:lnTo>
                  <a:lnTo>
                    <a:pt x="358663" y="358663"/>
                  </a:lnTo>
                  <a:lnTo>
                    <a:pt x="327587" y="390890"/>
                  </a:lnTo>
                  <a:lnTo>
                    <a:pt x="297695" y="424232"/>
                  </a:lnTo>
                  <a:lnTo>
                    <a:pt x="269021" y="458657"/>
                  </a:lnTo>
                  <a:lnTo>
                    <a:pt x="241599" y="494129"/>
                  </a:lnTo>
                  <a:lnTo>
                    <a:pt x="215464" y="530616"/>
                  </a:lnTo>
                  <a:lnTo>
                    <a:pt x="190649" y="568083"/>
                  </a:lnTo>
                  <a:lnTo>
                    <a:pt x="167188" y="606495"/>
                  </a:lnTo>
                  <a:lnTo>
                    <a:pt x="145115" y="645819"/>
                  </a:lnTo>
                  <a:lnTo>
                    <a:pt x="124465" y="686022"/>
                  </a:lnTo>
                  <a:lnTo>
                    <a:pt x="105272" y="727068"/>
                  </a:lnTo>
                  <a:lnTo>
                    <a:pt x="87569" y="768924"/>
                  </a:lnTo>
                  <a:lnTo>
                    <a:pt x="71390" y="811555"/>
                  </a:lnTo>
                  <a:lnTo>
                    <a:pt x="56770" y="854929"/>
                  </a:lnTo>
                  <a:lnTo>
                    <a:pt x="43742" y="899010"/>
                  </a:lnTo>
                  <a:lnTo>
                    <a:pt x="32341" y="943764"/>
                  </a:lnTo>
                  <a:lnTo>
                    <a:pt x="22601" y="989159"/>
                  </a:lnTo>
                  <a:lnTo>
                    <a:pt x="14555" y="1035159"/>
                  </a:lnTo>
                  <a:lnTo>
                    <a:pt x="8238" y="1081730"/>
                  </a:lnTo>
                  <a:lnTo>
                    <a:pt x="3684" y="1128839"/>
                  </a:lnTo>
                  <a:lnTo>
                    <a:pt x="926" y="1176452"/>
                  </a:lnTo>
                  <a:lnTo>
                    <a:pt x="0" y="1224534"/>
                  </a:lnTo>
                  <a:lnTo>
                    <a:pt x="926" y="1272615"/>
                  </a:lnTo>
                  <a:lnTo>
                    <a:pt x="3684" y="1320228"/>
                  </a:lnTo>
                  <a:lnTo>
                    <a:pt x="8238" y="1367337"/>
                  </a:lnTo>
                  <a:lnTo>
                    <a:pt x="14555" y="1413908"/>
                  </a:lnTo>
                  <a:lnTo>
                    <a:pt x="22601" y="1459908"/>
                  </a:lnTo>
                  <a:lnTo>
                    <a:pt x="32341" y="1505303"/>
                  </a:lnTo>
                  <a:lnTo>
                    <a:pt x="43742" y="1550057"/>
                  </a:lnTo>
                  <a:lnTo>
                    <a:pt x="56770" y="1594138"/>
                  </a:lnTo>
                  <a:lnTo>
                    <a:pt x="71390" y="1637512"/>
                  </a:lnTo>
                  <a:lnTo>
                    <a:pt x="87569" y="1680143"/>
                  </a:lnTo>
                  <a:lnTo>
                    <a:pt x="105272" y="1721999"/>
                  </a:lnTo>
                  <a:lnTo>
                    <a:pt x="124465" y="1763045"/>
                  </a:lnTo>
                  <a:lnTo>
                    <a:pt x="145115" y="1803248"/>
                  </a:lnTo>
                  <a:lnTo>
                    <a:pt x="167188" y="1842572"/>
                  </a:lnTo>
                  <a:lnTo>
                    <a:pt x="190649" y="1880984"/>
                  </a:lnTo>
                  <a:lnTo>
                    <a:pt x="215464" y="1918451"/>
                  </a:lnTo>
                  <a:lnTo>
                    <a:pt x="241599" y="1954938"/>
                  </a:lnTo>
                  <a:lnTo>
                    <a:pt x="269021" y="1990410"/>
                  </a:lnTo>
                  <a:lnTo>
                    <a:pt x="297695" y="2024835"/>
                  </a:lnTo>
                  <a:lnTo>
                    <a:pt x="327587" y="2058177"/>
                  </a:lnTo>
                  <a:lnTo>
                    <a:pt x="358663" y="2090404"/>
                  </a:lnTo>
                  <a:lnTo>
                    <a:pt x="390890" y="2121480"/>
                  </a:lnTo>
                  <a:lnTo>
                    <a:pt x="424232" y="2151372"/>
                  </a:lnTo>
                  <a:lnTo>
                    <a:pt x="458657" y="2180046"/>
                  </a:lnTo>
                  <a:lnTo>
                    <a:pt x="494129" y="2207468"/>
                  </a:lnTo>
                  <a:lnTo>
                    <a:pt x="530616" y="2233603"/>
                  </a:lnTo>
                  <a:lnTo>
                    <a:pt x="568083" y="2258418"/>
                  </a:lnTo>
                  <a:lnTo>
                    <a:pt x="606495" y="2281879"/>
                  </a:lnTo>
                  <a:lnTo>
                    <a:pt x="645819" y="2303952"/>
                  </a:lnTo>
                  <a:lnTo>
                    <a:pt x="686022" y="2324602"/>
                  </a:lnTo>
                  <a:lnTo>
                    <a:pt x="727068" y="2343795"/>
                  </a:lnTo>
                  <a:lnTo>
                    <a:pt x="768924" y="2361498"/>
                  </a:lnTo>
                  <a:lnTo>
                    <a:pt x="811555" y="2377677"/>
                  </a:lnTo>
                  <a:lnTo>
                    <a:pt x="854929" y="2392297"/>
                  </a:lnTo>
                  <a:lnTo>
                    <a:pt x="899010" y="2405325"/>
                  </a:lnTo>
                  <a:lnTo>
                    <a:pt x="943764" y="2416726"/>
                  </a:lnTo>
                  <a:lnTo>
                    <a:pt x="989159" y="2426466"/>
                  </a:lnTo>
                  <a:lnTo>
                    <a:pt x="1035159" y="2434512"/>
                  </a:lnTo>
                  <a:lnTo>
                    <a:pt x="1081730" y="2440829"/>
                  </a:lnTo>
                  <a:lnTo>
                    <a:pt x="1128839" y="2445383"/>
                  </a:lnTo>
                  <a:lnTo>
                    <a:pt x="1176452" y="2448141"/>
                  </a:lnTo>
                  <a:lnTo>
                    <a:pt x="1224534" y="2449068"/>
                  </a:lnTo>
                  <a:lnTo>
                    <a:pt x="1272615" y="2448141"/>
                  </a:lnTo>
                  <a:lnTo>
                    <a:pt x="1320228" y="2445383"/>
                  </a:lnTo>
                  <a:lnTo>
                    <a:pt x="1367337" y="2440829"/>
                  </a:lnTo>
                  <a:lnTo>
                    <a:pt x="1413908" y="2434512"/>
                  </a:lnTo>
                  <a:lnTo>
                    <a:pt x="1459908" y="2426466"/>
                  </a:lnTo>
                  <a:lnTo>
                    <a:pt x="1505303" y="2416726"/>
                  </a:lnTo>
                  <a:lnTo>
                    <a:pt x="1550057" y="2405325"/>
                  </a:lnTo>
                  <a:lnTo>
                    <a:pt x="1594138" y="2392297"/>
                  </a:lnTo>
                  <a:lnTo>
                    <a:pt x="1637512" y="2377677"/>
                  </a:lnTo>
                  <a:lnTo>
                    <a:pt x="1680143" y="2361498"/>
                  </a:lnTo>
                  <a:lnTo>
                    <a:pt x="1721999" y="2343795"/>
                  </a:lnTo>
                  <a:lnTo>
                    <a:pt x="1763045" y="2324602"/>
                  </a:lnTo>
                  <a:lnTo>
                    <a:pt x="1803248" y="2303952"/>
                  </a:lnTo>
                  <a:lnTo>
                    <a:pt x="1842572" y="2281879"/>
                  </a:lnTo>
                  <a:lnTo>
                    <a:pt x="1880984" y="2258418"/>
                  </a:lnTo>
                  <a:lnTo>
                    <a:pt x="1918451" y="2233603"/>
                  </a:lnTo>
                  <a:lnTo>
                    <a:pt x="1954938" y="2207468"/>
                  </a:lnTo>
                  <a:lnTo>
                    <a:pt x="1990410" y="2180046"/>
                  </a:lnTo>
                  <a:lnTo>
                    <a:pt x="2024835" y="2151372"/>
                  </a:lnTo>
                  <a:lnTo>
                    <a:pt x="2058177" y="2121480"/>
                  </a:lnTo>
                  <a:lnTo>
                    <a:pt x="2090404" y="2090404"/>
                  </a:lnTo>
                  <a:lnTo>
                    <a:pt x="2121480" y="2058177"/>
                  </a:lnTo>
                  <a:lnTo>
                    <a:pt x="2151372" y="2024835"/>
                  </a:lnTo>
                  <a:lnTo>
                    <a:pt x="2180046" y="1990410"/>
                  </a:lnTo>
                  <a:lnTo>
                    <a:pt x="2207468" y="1954938"/>
                  </a:lnTo>
                  <a:lnTo>
                    <a:pt x="2233603" y="1918451"/>
                  </a:lnTo>
                  <a:lnTo>
                    <a:pt x="2258418" y="1880984"/>
                  </a:lnTo>
                  <a:lnTo>
                    <a:pt x="2281879" y="1842572"/>
                  </a:lnTo>
                  <a:lnTo>
                    <a:pt x="2303952" y="1803248"/>
                  </a:lnTo>
                  <a:lnTo>
                    <a:pt x="2324602" y="1763045"/>
                  </a:lnTo>
                  <a:lnTo>
                    <a:pt x="2343795" y="1721999"/>
                  </a:lnTo>
                  <a:lnTo>
                    <a:pt x="2361498" y="1680143"/>
                  </a:lnTo>
                  <a:lnTo>
                    <a:pt x="2377677" y="1637512"/>
                  </a:lnTo>
                  <a:lnTo>
                    <a:pt x="2392297" y="1594138"/>
                  </a:lnTo>
                  <a:lnTo>
                    <a:pt x="2405325" y="1550057"/>
                  </a:lnTo>
                  <a:lnTo>
                    <a:pt x="2416726" y="1505303"/>
                  </a:lnTo>
                  <a:lnTo>
                    <a:pt x="2426466" y="1459908"/>
                  </a:lnTo>
                  <a:lnTo>
                    <a:pt x="2434512" y="1413908"/>
                  </a:lnTo>
                  <a:lnTo>
                    <a:pt x="2440829" y="1367337"/>
                  </a:lnTo>
                  <a:lnTo>
                    <a:pt x="2445383" y="1320228"/>
                  </a:lnTo>
                  <a:lnTo>
                    <a:pt x="2448141" y="1272615"/>
                  </a:lnTo>
                  <a:lnTo>
                    <a:pt x="2449068" y="1224534"/>
                  </a:lnTo>
                  <a:lnTo>
                    <a:pt x="2448141" y="1176452"/>
                  </a:lnTo>
                  <a:lnTo>
                    <a:pt x="2445383" y="1128839"/>
                  </a:lnTo>
                  <a:lnTo>
                    <a:pt x="2440829" y="1081730"/>
                  </a:lnTo>
                  <a:lnTo>
                    <a:pt x="2434512" y="1035159"/>
                  </a:lnTo>
                  <a:lnTo>
                    <a:pt x="2426466" y="989159"/>
                  </a:lnTo>
                  <a:lnTo>
                    <a:pt x="2416726" y="943764"/>
                  </a:lnTo>
                  <a:lnTo>
                    <a:pt x="2405325" y="899010"/>
                  </a:lnTo>
                  <a:lnTo>
                    <a:pt x="2392297" y="854929"/>
                  </a:lnTo>
                  <a:lnTo>
                    <a:pt x="2377677" y="811555"/>
                  </a:lnTo>
                  <a:lnTo>
                    <a:pt x="2361498" y="768924"/>
                  </a:lnTo>
                  <a:lnTo>
                    <a:pt x="2343795" y="727068"/>
                  </a:lnTo>
                  <a:lnTo>
                    <a:pt x="2324602" y="686022"/>
                  </a:lnTo>
                  <a:lnTo>
                    <a:pt x="2303952" y="645819"/>
                  </a:lnTo>
                  <a:lnTo>
                    <a:pt x="2281879" y="606495"/>
                  </a:lnTo>
                  <a:lnTo>
                    <a:pt x="2258418" y="568083"/>
                  </a:lnTo>
                  <a:lnTo>
                    <a:pt x="2233603" y="530616"/>
                  </a:lnTo>
                  <a:lnTo>
                    <a:pt x="2207468" y="494129"/>
                  </a:lnTo>
                  <a:lnTo>
                    <a:pt x="2180046" y="458657"/>
                  </a:lnTo>
                  <a:lnTo>
                    <a:pt x="2151372" y="424232"/>
                  </a:lnTo>
                  <a:lnTo>
                    <a:pt x="2121480" y="390890"/>
                  </a:lnTo>
                  <a:lnTo>
                    <a:pt x="2090404" y="358663"/>
                  </a:lnTo>
                  <a:lnTo>
                    <a:pt x="2058177" y="327587"/>
                  </a:lnTo>
                  <a:lnTo>
                    <a:pt x="2024835" y="297695"/>
                  </a:lnTo>
                  <a:lnTo>
                    <a:pt x="1990410" y="269021"/>
                  </a:lnTo>
                  <a:lnTo>
                    <a:pt x="1954938" y="241599"/>
                  </a:lnTo>
                  <a:lnTo>
                    <a:pt x="1918451" y="215464"/>
                  </a:lnTo>
                  <a:lnTo>
                    <a:pt x="1880984" y="190649"/>
                  </a:lnTo>
                  <a:lnTo>
                    <a:pt x="1842572" y="167188"/>
                  </a:lnTo>
                  <a:lnTo>
                    <a:pt x="1803248" y="145115"/>
                  </a:lnTo>
                  <a:lnTo>
                    <a:pt x="1763045" y="124465"/>
                  </a:lnTo>
                  <a:lnTo>
                    <a:pt x="1721999" y="105272"/>
                  </a:lnTo>
                  <a:lnTo>
                    <a:pt x="1680143" y="87569"/>
                  </a:lnTo>
                  <a:lnTo>
                    <a:pt x="1637512" y="71390"/>
                  </a:lnTo>
                  <a:lnTo>
                    <a:pt x="1594138" y="56770"/>
                  </a:lnTo>
                  <a:lnTo>
                    <a:pt x="1550057" y="43742"/>
                  </a:lnTo>
                  <a:lnTo>
                    <a:pt x="1505303" y="32341"/>
                  </a:lnTo>
                  <a:lnTo>
                    <a:pt x="1459908" y="22601"/>
                  </a:lnTo>
                  <a:lnTo>
                    <a:pt x="1413908" y="14555"/>
                  </a:lnTo>
                  <a:lnTo>
                    <a:pt x="1367337" y="8238"/>
                  </a:lnTo>
                  <a:lnTo>
                    <a:pt x="1320228" y="3684"/>
                  </a:lnTo>
                  <a:lnTo>
                    <a:pt x="1272615" y="926"/>
                  </a:lnTo>
                  <a:lnTo>
                    <a:pt x="1224534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85850" y="3533647"/>
            <a:ext cx="1791639" cy="825866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358140" marR="5080" indent="-346075">
              <a:lnSpc>
                <a:spcPts val="2950"/>
              </a:lnSpc>
              <a:spcBef>
                <a:spcPts val="439"/>
              </a:spcBef>
            </a:pPr>
            <a:r>
              <a:rPr sz="2700" dirty="0">
                <a:solidFill>
                  <a:srgbClr val="FFFFFF"/>
                </a:solidFill>
                <a:latin typeface="Impact"/>
                <a:cs typeface="Impact"/>
              </a:rPr>
              <a:t>MAN</a:t>
            </a:r>
            <a:r>
              <a:rPr sz="2700" spc="55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2700" spc="-5" dirty="0">
                <a:solidFill>
                  <a:srgbClr val="FFFFFF"/>
                </a:solidFill>
                <a:latin typeface="Impact"/>
                <a:cs typeface="Impact"/>
              </a:rPr>
              <a:t>J</a:t>
            </a:r>
            <a:r>
              <a:rPr sz="2700" spc="-15" dirty="0">
                <a:solidFill>
                  <a:srgbClr val="FFFFFF"/>
                </a:solidFill>
                <a:latin typeface="Impact"/>
                <a:cs typeface="Impact"/>
              </a:rPr>
              <a:t>E</a:t>
            </a:r>
            <a:r>
              <a:rPr sz="2700" dirty="0">
                <a:solidFill>
                  <a:srgbClr val="FFFFFF"/>
                </a:solidFill>
                <a:latin typeface="Impact"/>
                <a:cs typeface="Impact"/>
              </a:rPr>
              <a:t>M</a:t>
            </a:r>
            <a:r>
              <a:rPr sz="2700" spc="-15" dirty="0">
                <a:solidFill>
                  <a:srgbClr val="FFFFFF"/>
                </a:solidFill>
                <a:latin typeface="Impact"/>
                <a:cs typeface="Impact"/>
              </a:rPr>
              <a:t>E</a:t>
            </a:r>
            <a:r>
              <a:rPr sz="2700" dirty="0">
                <a:solidFill>
                  <a:srgbClr val="FFFFFF"/>
                </a:solidFill>
                <a:latin typeface="Impact"/>
                <a:cs typeface="Impact"/>
              </a:rPr>
              <a:t>N  </a:t>
            </a:r>
            <a:r>
              <a:rPr sz="2700" spc="-10" dirty="0">
                <a:solidFill>
                  <a:srgbClr val="FFFFFF"/>
                </a:solidFill>
                <a:latin typeface="Impact"/>
                <a:cs typeface="Impact"/>
              </a:rPr>
              <a:t>RISIKO</a:t>
            </a:r>
            <a:endParaRPr sz="2700" dirty="0">
              <a:latin typeface="Impact"/>
              <a:cs typeface="Impac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805683" y="1415796"/>
            <a:ext cx="1842770" cy="4991100"/>
            <a:chOff x="2805683" y="1415796"/>
            <a:chExt cx="1842770" cy="499110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05683" y="1531620"/>
              <a:ext cx="1831847" cy="48752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65500" y="1572641"/>
              <a:ext cx="1717813" cy="47606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03219" y="1415796"/>
              <a:ext cx="1744980" cy="167030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62655" y="1456944"/>
              <a:ext cx="1630680" cy="1556385"/>
            </a:xfrm>
            <a:custGeom>
              <a:avLst/>
              <a:gdLst/>
              <a:ahLst/>
              <a:cxnLst/>
              <a:rect l="l" t="t" r="r" b="b"/>
              <a:pathLst>
                <a:path w="1630679" h="1556385">
                  <a:moveTo>
                    <a:pt x="815340" y="0"/>
                  </a:moveTo>
                  <a:lnTo>
                    <a:pt x="765667" y="1420"/>
                  </a:lnTo>
                  <a:lnTo>
                    <a:pt x="716782" y="5625"/>
                  </a:lnTo>
                  <a:lnTo>
                    <a:pt x="668770" y="12535"/>
                  </a:lnTo>
                  <a:lnTo>
                    <a:pt x="621716" y="22068"/>
                  </a:lnTo>
                  <a:lnTo>
                    <a:pt x="575706" y="34143"/>
                  </a:lnTo>
                  <a:lnTo>
                    <a:pt x="530824" y="48678"/>
                  </a:lnTo>
                  <a:lnTo>
                    <a:pt x="487156" y="65591"/>
                  </a:lnTo>
                  <a:lnTo>
                    <a:pt x="444787" y="84802"/>
                  </a:lnTo>
                  <a:lnTo>
                    <a:pt x="403803" y="106228"/>
                  </a:lnTo>
                  <a:lnTo>
                    <a:pt x="364288" y="129789"/>
                  </a:lnTo>
                  <a:lnTo>
                    <a:pt x="326329" y="155403"/>
                  </a:lnTo>
                  <a:lnTo>
                    <a:pt x="290009" y="182988"/>
                  </a:lnTo>
                  <a:lnTo>
                    <a:pt x="255415" y="212464"/>
                  </a:lnTo>
                  <a:lnTo>
                    <a:pt x="222631" y="243748"/>
                  </a:lnTo>
                  <a:lnTo>
                    <a:pt x="191743" y="276760"/>
                  </a:lnTo>
                  <a:lnTo>
                    <a:pt x="162837" y="311418"/>
                  </a:lnTo>
                  <a:lnTo>
                    <a:pt x="135997" y="347640"/>
                  </a:lnTo>
                  <a:lnTo>
                    <a:pt x="111308" y="385346"/>
                  </a:lnTo>
                  <a:lnTo>
                    <a:pt x="88856" y="424453"/>
                  </a:lnTo>
                  <a:lnTo>
                    <a:pt x="68727" y="464880"/>
                  </a:lnTo>
                  <a:lnTo>
                    <a:pt x="51004" y="506547"/>
                  </a:lnTo>
                  <a:lnTo>
                    <a:pt x="35775" y="549370"/>
                  </a:lnTo>
                  <a:lnTo>
                    <a:pt x="23123" y="593270"/>
                  </a:lnTo>
                  <a:lnTo>
                    <a:pt x="13134" y="638165"/>
                  </a:lnTo>
                  <a:lnTo>
                    <a:pt x="5894" y="683972"/>
                  </a:lnTo>
                  <a:lnTo>
                    <a:pt x="1487" y="730612"/>
                  </a:lnTo>
                  <a:lnTo>
                    <a:pt x="0" y="778001"/>
                  </a:lnTo>
                  <a:lnTo>
                    <a:pt x="1487" y="825391"/>
                  </a:lnTo>
                  <a:lnTo>
                    <a:pt x="5894" y="872031"/>
                  </a:lnTo>
                  <a:lnTo>
                    <a:pt x="13134" y="917838"/>
                  </a:lnTo>
                  <a:lnTo>
                    <a:pt x="23123" y="962733"/>
                  </a:lnTo>
                  <a:lnTo>
                    <a:pt x="35775" y="1006633"/>
                  </a:lnTo>
                  <a:lnTo>
                    <a:pt x="51004" y="1049456"/>
                  </a:lnTo>
                  <a:lnTo>
                    <a:pt x="68727" y="1091123"/>
                  </a:lnTo>
                  <a:lnTo>
                    <a:pt x="88856" y="1131550"/>
                  </a:lnTo>
                  <a:lnTo>
                    <a:pt x="111308" y="1170657"/>
                  </a:lnTo>
                  <a:lnTo>
                    <a:pt x="135997" y="1208363"/>
                  </a:lnTo>
                  <a:lnTo>
                    <a:pt x="162837" y="1244585"/>
                  </a:lnTo>
                  <a:lnTo>
                    <a:pt x="191743" y="1279243"/>
                  </a:lnTo>
                  <a:lnTo>
                    <a:pt x="222631" y="1312255"/>
                  </a:lnTo>
                  <a:lnTo>
                    <a:pt x="255415" y="1343539"/>
                  </a:lnTo>
                  <a:lnTo>
                    <a:pt x="290009" y="1373015"/>
                  </a:lnTo>
                  <a:lnTo>
                    <a:pt x="326329" y="1400600"/>
                  </a:lnTo>
                  <a:lnTo>
                    <a:pt x="364288" y="1426214"/>
                  </a:lnTo>
                  <a:lnTo>
                    <a:pt x="403803" y="1449775"/>
                  </a:lnTo>
                  <a:lnTo>
                    <a:pt x="444787" y="1471201"/>
                  </a:lnTo>
                  <a:lnTo>
                    <a:pt x="487156" y="1490412"/>
                  </a:lnTo>
                  <a:lnTo>
                    <a:pt x="530824" y="1507325"/>
                  </a:lnTo>
                  <a:lnTo>
                    <a:pt x="575706" y="1521860"/>
                  </a:lnTo>
                  <a:lnTo>
                    <a:pt x="621716" y="1533935"/>
                  </a:lnTo>
                  <a:lnTo>
                    <a:pt x="668770" y="1543468"/>
                  </a:lnTo>
                  <a:lnTo>
                    <a:pt x="716782" y="1550378"/>
                  </a:lnTo>
                  <a:lnTo>
                    <a:pt x="765667" y="1554583"/>
                  </a:lnTo>
                  <a:lnTo>
                    <a:pt x="815340" y="1556003"/>
                  </a:lnTo>
                  <a:lnTo>
                    <a:pt x="865012" y="1554583"/>
                  </a:lnTo>
                  <a:lnTo>
                    <a:pt x="913897" y="1550378"/>
                  </a:lnTo>
                  <a:lnTo>
                    <a:pt x="961909" y="1543468"/>
                  </a:lnTo>
                  <a:lnTo>
                    <a:pt x="1008963" y="1533935"/>
                  </a:lnTo>
                  <a:lnTo>
                    <a:pt x="1054973" y="1521860"/>
                  </a:lnTo>
                  <a:lnTo>
                    <a:pt x="1099855" y="1507325"/>
                  </a:lnTo>
                  <a:lnTo>
                    <a:pt x="1143523" y="1490412"/>
                  </a:lnTo>
                  <a:lnTo>
                    <a:pt x="1185892" y="1471201"/>
                  </a:lnTo>
                  <a:lnTo>
                    <a:pt x="1226876" y="1449775"/>
                  </a:lnTo>
                  <a:lnTo>
                    <a:pt x="1266391" y="1426214"/>
                  </a:lnTo>
                  <a:lnTo>
                    <a:pt x="1304350" y="1400600"/>
                  </a:lnTo>
                  <a:lnTo>
                    <a:pt x="1340670" y="1373015"/>
                  </a:lnTo>
                  <a:lnTo>
                    <a:pt x="1375264" y="1343539"/>
                  </a:lnTo>
                  <a:lnTo>
                    <a:pt x="1408048" y="1312255"/>
                  </a:lnTo>
                  <a:lnTo>
                    <a:pt x="1438936" y="1279243"/>
                  </a:lnTo>
                  <a:lnTo>
                    <a:pt x="1467842" y="1244585"/>
                  </a:lnTo>
                  <a:lnTo>
                    <a:pt x="1494682" y="1208363"/>
                  </a:lnTo>
                  <a:lnTo>
                    <a:pt x="1519371" y="1170657"/>
                  </a:lnTo>
                  <a:lnTo>
                    <a:pt x="1541823" y="1131550"/>
                  </a:lnTo>
                  <a:lnTo>
                    <a:pt x="1561952" y="1091123"/>
                  </a:lnTo>
                  <a:lnTo>
                    <a:pt x="1579675" y="1049456"/>
                  </a:lnTo>
                  <a:lnTo>
                    <a:pt x="1594904" y="1006633"/>
                  </a:lnTo>
                  <a:lnTo>
                    <a:pt x="1607556" y="962733"/>
                  </a:lnTo>
                  <a:lnTo>
                    <a:pt x="1617545" y="917838"/>
                  </a:lnTo>
                  <a:lnTo>
                    <a:pt x="1624785" y="872031"/>
                  </a:lnTo>
                  <a:lnTo>
                    <a:pt x="1629192" y="825391"/>
                  </a:lnTo>
                  <a:lnTo>
                    <a:pt x="1630680" y="778001"/>
                  </a:lnTo>
                  <a:lnTo>
                    <a:pt x="1629192" y="730612"/>
                  </a:lnTo>
                  <a:lnTo>
                    <a:pt x="1624785" y="683972"/>
                  </a:lnTo>
                  <a:lnTo>
                    <a:pt x="1617545" y="638165"/>
                  </a:lnTo>
                  <a:lnTo>
                    <a:pt x="1607556" y="593270"/>
                  </a:lnTo>
                  <a:lnTo>
                    <a:pt x="1594904" y="549370"/>
                  </a:lnTo>
                  <a:lnTo>
                    <a:pt x="1579675" y="506547"/>
                  </a:lnTo>
                  <a:lnTo>
                    <a:pt x="1561952" y="464880"/>
                  </a:lnTo>
                  <a:lnTo>
                    <a:pt x="1541823" y="424453"/>
                  </a:lnTo>
                  <a:lnTo>
                    <a:pt x="1519371" y="385346"/>
                  </a:lnTo>
                  <a:lnTo>
                    <a:pt x="1494682" y="347640"/>
                  </a:lnTo>
                  <a:lnTo>
                    <a:pt x="1467842" y="311418"/>
                  </a:lnTo>
                  <a:lnTo>
                    <a:pt x="1438936" y="276760"/>
                  </a:lnTo>
                  <a:lnTo>
                    <a:pt x="1408048" y="243748"/>
                  </a:lnTo>
                  <a:lnTo>
                    <a:pt x="1375264" y="212464"/>
                  </a:lnTo>
                  <a:lnTo>
                    <a:pt x="1340670" y="182988"/>
                  </a:lnTo>
                  <a:lnTo>
                    <a:pt x="1304350" y="155403"/>
                  </a:lnTo>
                  <a:lnTo>
                    <a:pt x="1266391" y="129789"/>
                  </a:lnTo>
                  <a:lnTo>
                    <a:pt x="1226876" y="106228"/>
                  </a:lnTo>
                  <a:lnTo>
                    <a:pt x="1185892" y="84802"/>
                  </a:lnTo>
                  <a:lnTo>
                    <a:pt x="1143523" y="65591"/>
                  </a:lnTo>
                  <a:lnTo>
                    <a:pt x="1099855" y="48678"/>
                  </a:lnTo>
                  <a:lnTo>
                    <a:pt x="1054973" y="34143"/>
                  </a:lnTo>
                  <a:lnTo>
                    <a:pt x="1008963" y="22068"/>
                  </a:lnTo>
                  <a:lnTo>
                    <a:pt x="961909" y="12535"/>
                  </a:lnTo>
                  <a:lnTo>
                    <a:pt x="913897" y="5625"/>
                  </a:lnTo>
                  <a:lnTo>
                    <a:pt x="865012" y="1420"/>
                  </a:lnTo>
                  <a:lnTo>
                    <a:pt x="81534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256026" y="2063953"/>
            <a:ext cx="11480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Impact"/>
                <a:cs typeface="Impact"/>
              </a:rPr>
              <a:t>MENGAPA</a:t>
            </a:r>
            <a:r>
              <a:rPr sz="2000" spc="-7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FFFFFF"/>
                </a:solidFill>
                <a:latin typeface="Impact"/>
                <a:cs typeface="Impact"/>
              </a:rPr>
              <a:t>?</a:t>
            </a:r>
            <a:endParaRPr sz="2000">
              <a:latin typeface="Impact"/>
              <a:cs typeface="Impac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512820" y="3093720"/>
            <a:ext cx="1798320" cy="1758950"/>
            <a:chOff x="3512820" y="3093720"/>
            <a:chExt cx="1798320" cy="175895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12820" y="3093720"/>
              <a:ext cx="1798320" cy="175869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572256" y="3133344"/>
              <a:ext cx="1684020" cy="1645920"/>
            </a:xfrm>
            <a:custGeom>
              <a:avLst/>
              <a:gdLst/>
              <a:ahLst/>
              <a:cxnLst/>
              <a:rect l="l" t="t" r="r" b="b"/>
              <a:pathLst>
                <a:path w="1684020" h="1645920">
                  <a:moveTo>
                    <a:pt x="842010" y="0"/>
                  </a:moveTo>
                  <a:lnTo>
                    <a:pt x="792531" y="1396"/>
                  </a:lnTo>
                  <a:lnTo>
                    <a:pt x="743805" y="5536"/>
                  </a:lnTo>
                  <a:lnTo>
                    <a:pt x="695912" y="12340"/>
                  </a:lnTo>
                  <a:lnTo>
                    <a:pt x="648930" y="21733"/>
                  </a:lnTo>
                  <a:lnTo>
                    <a:pt x="602939" y="33637"/>
                  </a:lnTo>
                  <a:lnTo>
                    <a:pt x="558016" y="47974"/>
                  </a:lnTo>
                  <a:lnTo>
                    <a:pt x="514242" y="64668"/>
                  </a:lnTo>
                  <a:lnTo>
                    <a:pt x="471695" y="83642"/>
                  </a:lnTo>
                  <a:lnTo>
                    <a:pt x="430454" y="104818"/>
                  </a:lnTo>
                  <a:lnTo>
                    <a:pt x="390598" y="128118"/>
                  </a:lnTo>
                  <a:lnTo>
                    <a:pt x="352206" y="153467"/>
                  </a:lnTo>
                  <a:lnTo>
                    <a:pt x="315356" y="180787"/>
                  </a:lnTo>
                  <a:lnTo>
                    <a:pt x="280129" y="210000"/>
                  </a:lnTo>
                  <a:lnTo>
                    <a:pt x="246602" y="241030"/>
                  </a:lnTo>
                  <a:lnTo>
                    <a:pt x="214854" y="273799"/>
                  </a:lnTo>
                  <a:lnTo>
                    <a:pt x="184966" y="308230"/>
                  </a:lnTo>
                  <a:lnTo>
                    <a:pt x="157014" y="344246"/>
                  </a:lnTo>
                  <a:lnTo>
                    <a:pt x="131079" y="381769"/>
                  </a:lnTo>
                  <a:lnTo>
                    <a:pt x="107240" y="420724"/>
                  </a:lnTo>
                  <a:lnTo>
                    <a:pt x="85575" y="461032"/>
                  </a:lnTo>
                  <a:lnTo>
                    <a:pt x="66163" y="502616"/>
                  </a:lnTo>
                  <a:lnTo>
                    <a:pt x="49083" y="545399"/>
                  </a:lnTo>
                  <a:lnTo>
                    <a:pt x="34414" y="589304"/>
                  </a:lnTo>
                  <a:lnTo>
                    <a:pt x="22235" y="634255"/>
                  </a:lnTo>
                  <a:lnTo>
                    <a:pt x="12626" y="680172"/>
                  </a:lnTo>
                  <a:lnTo>
                    <a:pt x="5664" y="726980"/>
                  </a:lnTo>
                  <a:lnTo>
                    <a:pt x="1429" y="774602"/>
                  </a:lnTo>
                  <a:lnTo>
                    <a:pt x="0" y="822959"/>
                  </a:lnTo>
                  <a:lnTo>
                    <a:pt x="1429" y="871317"/>
                  </a:lnTo>
                  <a:lnTo>
                    <a:pt x="5664" y="918939"/>
                  </a:lnTo>
                  <a:lnTo>
                    <a:pt x="12626" y="965747"/>
                  </a:lnTo>
                  <a:lnTo>
                    <a:pt x="22235" y="1011664"/>
                  </a:lnTo>
                  <a:lnTo>
                    <a:pt x="34414" y="1056615"/>
                  </a:lnTo>
                  <a:lnTo>
                    <a:pt x="49083" y="1100520"/>
                  </a:lnTo>
                  <a:lnTo>
                    <a:pt x="66163" y="1143303"/>
                  </a:lnTo>
                  <a:lnTo>
                    <a:pt x="85575" y="1184887"/>
                  </a:lnTo>
                  <a:lnTo>
                    <a:pt x="107240" y="1225195"/>
                  </a:lnTo>
                  <a:lnTo>
                    <a:pt x="131079" y="1264150"/>
                  </a:lnTo>
                  <a:lnTo>
                    <a:pt x="157014" y="1301673"/>
                  </a:lnTo>
                  <a:lnTo>
                    <a:pt x="184966" y="1337689"/>
                  </a:lnTo>
                  <a:lnTo>
                    <a:pt x="214854" y="1372120"/>
                  </a:lnTo>
                  <a:lnTo>
                    <a:pt x="246602" y="1404889"/>
                  </a:lnTo>
                  <a:lnTo>
                    <a:pt x="280129" y="1435919"/>
                  </a:lnTo>
                  <a:lnTo>
                    <a:pt x="315356" y="1465132"/>
                  </a:lnTo>
                  <a:lnTo>
                    <a:pt x="352206" y="1492452"/>
                  </a:lnTo>
                  <a:lnTo>
                    <a:pt x="390598" y="1517801"/>
                  </a:lnTo>
                  <a:lnTo>
                    <a:pt x="430454" y="1541101"/>
                  </a:lnTo>
                  <a:lnTo>
                    <a:pt x="471695" y="1562277"/>
                  </a:lnTo>
                  <a:lnTo>
                    <a:pt x="514242" y="1581251"/>
                  </a:lnTo>
                  <a:lnTo>
                    <a:pt x="558016" y="1597945"/>
                  </a:lnTo>
                  <a:lnTo>
                    <a:pt x="602939" y="1612282"/>
                  </a:lnTo>
                  <a:lnTo>
                    <a:pt x="648930" y="1624186"/>
                  </a:lnTo>
                  <a:lnTo>
                    <a:pt x="695912" y="1633579"/>
                  </a:lnTo>
                  <a:lnTo>
                    <a:pt x="743805" y="1640383"/>
                  </a:lnTo>
                  <a:lnTo>
                    <a:pt x="792531" y="1644523"/>
                  </a:lnTo>
                  <a:lnTo>
                    <a:pt x="842010" y="1645919"/>
                  </a:lnTo>
                  <a:lnTo>
                    <a:pt x="891488" y="1644523"/>
                  </a:lnTo>
                  <a:lnTo>
                    <a:pt x="940214" y="1640383"/>
                  </a:lnTo>
                  <a:lnTo>
                    <a:pt x="988107" y="1633579"/>
                  </a:lnTo>
                  <a:lnTo>
                    <a:pt x="1035089" y="1624186"/>
                  </a:lnTo>
                  <a:lnTo>
                    <a:pt x="1081080" y="1612282"/>
                  </a:lnTo>
                  <a:lnTo>
                    <a:pt x="1126003" y="1597945"/>
                  </a:lnTo>
                  <a:lnTo>
                    <a:pt x="1169777" y="1581251"/>
                  </a:lnTo>
                  <a:lnTo>
                    <a:pt x="1212324" y="1562277"/>
                  </a:lnTo>
                  <a:lnTo>
                    <a:pt x="1253565" y="1541101"/>
                  </a:lnTo>
                  <a:lnTo>
                    <a:pt x="1293421" y="1517801"/>
                  </a:lnTo>
                  <a:lnTo>
                    <a:pt x="1331813" y="1492452"/>
                  </a:lnTo>
                  <a:lnTo>
                    <a:pt x="1368663" y="1465132"/>
                  </a:lnTo>
                  <a:lnTo>
                    <a:pt x="1403890" y="1435919"/>
                  </a:lnTo>
                  <a:lnTo>
                    <a:pt x="1437417" y="1404889"/>
                  </a:lnTo>
                  <a:lnTo>
                    <a:pt x="1469165" y="1372120"/>
                  </a:lnTo>
                  <a:lnTo>
                    <a:pt x="1499053" y="1337689"/>
                  </a:lnTo>
                  <a:lnTo>
                    <a:pt x="1527005" y="1301673"/>
                  </a:lnTo>
                  <a:lnTo>
                    <a:pt x="1552940" y="1264150"/>
                  </a:lnTo>
                  <a:lnTo>
                    <a:pt x="1576779" y="1225195"/>
                  </a:lnTo>
                  <a:lnTo>
                    <a:pt x="1598444" y="1184887"/>
                  </a:lnTo>
                  <a:lnTo>
                    <a:pt x="1617856" y="1143303"/>
                  </a:lnTo>
                  <a:lnTo>
                    <a:pt x="1634936" y="1100520"/>
                  </a:lnTo>
                  <a:lnTo>
                    <a:pt x="1649605" y="1056615"/>
                  </a:lnTo>
                  <a:lnTo>
                    <a:pt x="1661784" y="1011664"/>
                  </a:lnTo>
                  <a:lnTo>
                    <a:pt x="1671393" y="965747"/>
                  </a:lnTo>
                  <a:lnTo>
                    <a:pt x="1678355" y="918939"/>
                  </a:lnTo>
                  <a:lnTo>
                    <a:pt x="1682590" y="871317"/>
                  </a:lnTo>
                  <a:lnTo>
                    <a:pt x="1684020" y="822959"/>
                  </a:lnTo>
                  <a:lnTo>
                    <a:pt x="1682590" y="774602"/>
                  </a:lnTo>
                  <a:lnTo>
                    <a:pt x="1678355" y="726980"/>
                  </a:lnTo>
                  <a:lnTo>
                    <a:pt x="1671393" y="680172"/>
                  </a:lnTo>
                  <a:lnTo>
                    <a:pt x="1661784" y="634255"/>
                  </a:lnTo>
                  <a:lnTo>
                    <a:pt x="1649605" y="589304"/>
                  </a:lnTo>
                  <a:lnTo>
                    <a:pt x="1634936" y="545399"/>
                  </a:lnTo>
                  <a:lnTo>
                    <a:pt x="1617856" y="502616"/>
                  </a:lnTo>
                  <a:lnTo>
                    <a:pt x="1598444" y="461032"/>
                  </a:lnTo>
                  <a:lnTo>
                    <a:pt x="1576779" y="420724"/>
                  </a:lnTo>
                  <a:lnTo>
                    <a:pt x="1552940" y="381769"/>
                  </a:lnTo>
                  <a:lnTo>
                    <a:pt x="1527005" y="344246"/>
                  </a:lnTo>
                  <a:lnTo>
                    <a:pt x="1499053" y="308230"/>
                  </a:lnTo>
                  <a:lnTo>
                    <a:pt x="1469165" y="273799"/>
                  </a:lnTo>
                  <a:lnTo>
                    <a:pt x="1437417" y="241030"/>
                  </a:lnTo>
                  <a:lnTo>
                    <a:pt x="1403890" y="210000"/>
                  </a:lnTo>
                  <a:lnTo>
                    <a:pt x="1368663" y="180787"/>
                  </a:lnTo>
                  <a:lnTo>
                    <a:pt x="1331813" y="153467"/>
                  </a:lnTo>
                  <a:lnTo>
                    <a:pt x="1293421" y="128118"/>
                  </a:lnTo>
                  <a:lnTo>
                    <a:pt x="1253565" y="104818"/>
                  </a:lnTo>
                  <a:lnTo>
                    <a:pt x="1212324" y="83642"/>
                  </a:lnTo>
                  <a:lnTo>
                    <a:pt x="1169777" y="64668"/>
                  </a:lnTo>
                  <a:lnTo>
                    <a:pt x="1126003" y="47974"/>
                  </a:lnTo>
                  <a:lnTo>
                    <a:pt x="1081080" y="33637"/>
                  </a:lnTo>
                  <a:lnTo>
                    <a:pt x="1035089" y="21733"/>
                  </a:lnTo>
                  <a:lnTo>
                    <a:pt x="988107" y="12340"/>
                  </a:lnTo>
                  <a:lnTo>
                    <a:pt x="940214" y="5536"/>
                  </a:lnTo>
                  <a:lnTo>
                    <a:pt x="891488" y="1396"/>
                  </a:lnTo>
                  <a:lnTo>
                    <a:pt x="842010" y="0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754373" y="3741165"/>
            <a:ext cx="13906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Impact"/>
                <a:cs typeface="Impact"/>
              </a:rPr>
              <a:t>BAGAIMANA</a:t>
            </a:r>
            <a:r>
              <a:rPr sz="2000" spc="-8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FFFFFF"/>
                </a:solidFill>
                <a:latin typeface="Impact"/>
                <a:cs typeface="Impact"/>
              </a:rPr>
              <a:t>?</a:t>
            </a:r>
            <a:endParaRPr sz="2000">
              <a:latin typeface="Impact"/>
              <a:cs typeface="Impac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009900" y="4846320"/>
            <a:ext cx="1684020" cy="1689100"/>
            <a:chOff x="3009900" y="4846320"/>
            <a:chExt cx="1684020" cy="1689100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09900" y="4846320"/>
              <a:ext cx="1684020" cy="168859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069335" y="4885944"/>
              <a:ext cx="1569720" cy="1576070"/>
            </a:xfrm>
            <a:custGeom>
              <a:avLst/>
              <a:gdLst/>
              <a:ahLst/>
              <a:cxnLst/>
              <a:rect l="l" t="t" r="r" b="b"/>
              <a:pathLst>
                <a:path w="1569720" h="1576070">
                  <a:moveTo>
                    <a:pt x="784860" y="0"/>
                  </a:moveTo>
                  <a:lnTo>
                    <a:pt x="737050" y="1438"/>
                  </a:lnTo>
                  <a:lnTo>
                    <a:pt x="689997" y="5697"/>
                  </a:lnTo>
                  <a:lnTo>
                    <a:pt x="643784" y="12695"/>
                  </a:lnTo>
                  <a:lnTo>
                    <a:pt x="598492" y="22350"/>
                  </a:lnTo>
                  <a:lnTo>
                    <a:pt x="554205" y="34578"/>
                  </a:lnTo>
                  <a:lnTo>
                    <a:pt x="511003" y="49298"/>
                  </a:lnTo>
                  <a:lnTo>
                    <a:pt x="468968" y="66427"/>
                  </a:lnTo>
                  <a:lnTo>
                    <a:pt x="428184" y="85883"/>
                  </a:lnTo>
                  <a:lnTo>
                    <a:pt x="388732" y="107583"/>
                  </a:lnTo>
                  <a:lnTo>
                    <a:pt x="350695" y="131444"/>
                  </a:lnTo>
                  <a:lnTo>
                    <a:pt x="314153" y="157384"/>
                  </a:lnTo>
                  <a:lnTo>
                    <a:pt x="279190" y="185321"/>
                  </a:lnTo>
                  <a:lnTo>
                    <a:pt x="245888" y="215173"/>
                  </a:lnTo>
                  <a:lnTo>
                    <a:pt x="214329" y="246856"/>
                  </a:lnTo>
                  <a:lnTo>
                    <a:pt x="184594" y="280288"/>
                  </a:lnTo>
                  <a:lnTo>
                    <a:pt x="156766" y="315387"/>
                  </a:lnTo>
                  <a:lnTo>
                    <a:pt x="130927" y="352071"/>
                  </a:lnTo>
                  <a:lnTo>
                    <a:pt x="107159" y="390256"/>
                  </a:lnTo>
                  <a:lnTo>
                    <a:pt x="85545" y="429861"/>
                  </a:lnTo>
                  <a:lnTo>
                    <a:pt x="66166" y="470803"/>
                  </a:lnTo>
                  <a:lnTo>
                    <a:pt x="49104" y="513000"/>
                  </a:lnTo>
                  <a:lnTo>
                    <a:pt x="34442" y="556369"/>
                  </a:lnTo>
                  <a:lnTo>
                    <a:pt x="22262" y="600827"/>
                  </a:lnTo>
                  <a:lnTo>
                    <a:pt x="12645" y="646293"/>
                  </a:lnTo>
                  <a:lnTo>
                    <a:pt x="5675" y="692683"/>
                  </a:lnTo>
                  <a:lnTo>
                    <a:pt x="1432" y="739915"/>
                  </a:lnTo>
                  <a:lnTo>
                    <a:pt x="0" y="787907"/>
                  </a:lnTo>
                  <a:lnTo>
                    <a:pt x="1432" y="835905"/>
                  </a:lnTo>
                  <a:lnTo>
                    <a:pt x="5675" y="883142"/>
                  </a:lnTo>
                  <a:lnTo>
                    <a:pt x="12645" y="929536"/>
                  </a:lnTo>
                  <a:lnTo>
                    <a:pt x="22262" y="975004"/>
                  </a:lnTo>
                  <a:lnTo>
                    <a:pt x="34442" y="1019465"/>
                  </a:lnTo>
                  <a:lnTo>
                    <a:pt x="49104" y="1062835"/>
                  </a:lnTo>
                  <a:lnTo>
                    <a:pt x="66166" y="1105033"/>
                  </a:lnTo>
                  <a:lnTo>
                    <a:pt x="85545" y="1145976"/>
                  </a:lnTo>
                  <a:lnTo>
                    <a:pt x="107159" y="1185581"/>
                  </a:lnTo>
                  <a:lnTo>
                    <a:pt x="130927" y="1223767"/>
                  </a:lnTo>
                  <a:lnTo>
                    <a:pt x="156766" y="1260450"/>
                  </a:lnTo>
                  <a:lnTo>
                    <a:pt x="184594" y="1295548"/>
                  </a:lnTo>
                  <a:lnTo>
                    <a:pt x="214329" y="1328979"/>
                  </a:lnTo>
                  <a:lnTo>
                    <a:pt x="245888" y="1360661"/>
                  </a:lnTo>
                  <a:lnTo>
                    <a:pt x="279190" y="1390510"/>
                  </a:lnTo>
                  <a:lnTo>
                    <a:pt x="314153" y="1418446"/>
                  </a:lnTo>
                  <a:lnTo>
                    <a:pt x="350695" y="1444384"/>
                  </a:lnTo>
                  <a:lnTo>
                    <a:pt x="388732" y="1468244"/>
                  </a:lnTo>
                  <a:lnTo>
                    <a:pt x="428184" y="1489941"/>
                  </a:lnTo>
                  <a:lnTo>
                    <a:pt x="468968" y="1509395"/>
                  </a:lnTo>
                  <a:lnTo>
                    <a:pt x="511003" y="1526522"/>
                  </a:lnTo>
                  <a:lnTo>
                    <a:pt x="554205" y="1541241"/>
                  </a:lnTo>
                  <a:lnTo>
                    <a:pt x="598492" y="1553468"/>
                  </a:lnTo>
                  <a:lnTo>
                    <a:pt x="643784" y="1563121"/>
                  </a:lnTo>
                  <a:lnTo>
                    <a:pt x="689997" y="1570119"/>
                  </a:lnTo>
                  <a:lnTo>
                    <a:pt x="737050" y="1574378"/>
                  </a:lnTo>
                  <a:lnTo>
                    <a:pt x="784860" y="1575815"/>
                  </a:lnTo>
                  <a:lnTo>
                    <a:pt x="832669" y="1574378"/>
                  </a:lnTo>
                  <a:lnTo>
                    <a:pt x="879722" y="1570119"/>
                  </a:lnTo>
                  <a:lnTo>
                    <a:pt x="925935" y="1563121"/>
                  </a:lnTo>
                  <a:lnTo>
                    <a:pt x="971227" y="1553468"/>
                  </a:lnTo>
                  <a:lnTo>
                    <a:pt x="1015514" y="1541241"/>
                  </a:lnTo>
                  <a:lnTo>
                    <a:pt x="1058716" y="1526522"/>
                  </a:lnTo>
                  <a:lnTo>
                    <a:pt x="1100751" y="1509395"/>
                  </a:lnTo>
                  <a:lnTo>
                    <a:pt x="1141535" y="1489941"/>
                  </a:lnTo>
                  <a:lnTo>
                    <a:pt x="1180987" y="1468244"/>
                  </a:lnTo>
                  <a:lnTo>
                    <a:pt x="1219024" y="1444384"/>
                  </a:lnTo>
                  <a:lnTo>
                    <a:pt x="1255566" y="1418446"/>
                  </a:lnTo>
                  <a:lnTo>
                    <a:pt x="1290529" y="1390510"/>
                  </a:lnTo>
                  <a:lnTo>
                    <a:pt x="1323831" y="1360661"/>
                  </a:lnTo>
                  <a:lnTo>
                    <a:pt x="1355390" y="1328979"/>
                  </a:lnTo>
                  <a:lnTo>
                    <a:pt x="1385125" y="1295548"/>
                  </a:lnTo>
                  <a:lnTo>
                    <a:pt x="1412953" y="1260450"/>
                  </a:lnTo>
                  <a:lnTo>
                    <a:pt x="1438792" y="1223767"/>
                  </a:lnTo>
                  <a:lnTo>
                    <a:pt x="1462560" y="1185581"/>
                  </a:lnTo>
                  <a:lnTo>
                    <a:pt x="1484174" y="1145976"/>
                  </a:lnTo>
                  <a:lnTo>
                    <a:pt x="1503553" y="1105033"/>
                  </a:lnTo>
                  <a:lnTo>
                    <a:pt x="1520615" y="1062835"/>
                  </a:lnTo>
                  <a:lnTo>
                    <a:pt x="1535277" y="1019465"/>
                  </a:lnTo>
                  <a:lnTo>
                    <a:pt x="1547457" y="975004"/>
                  </a:lnTo>
                  <a:lnTo>
                    <a:pt x="1557074" y="929536"/>
                  </a:lnTo>
                  <a:lnTo>
                    <a:pt x="1564044" y="883142"/>
                  </a:lnTo>
                  <a:lnTo>
                    <a:pt x="1568287" y="835905"/>
                  </a:lnTo>
                  <a:lnTo>
                    <a:pt x="1569719" y="787907"/>
                  </a:lnTo>
                  <a:lnTo>
                    <a:pt x="1568287" y="739915"/>
                  </a:lnTo>
                  <a:lnTo>
                    <a:pt x="1564044" y="692683"/>
                  </a:lnTo>
                  <a:lnTo>
                    <a:pt x="1557074" y="646293"/>
                  </a:lnTo>
                  <a:lnTo>
                    <a:pt x="1547457" y="600827"/>
                  </a:lnTo>
                  <a:lnTo>
                    <a:pt x="1535277" y="556369"/>
                  </a:lnTo>
                  <a:lnTo>
                    <a:pt x="1520615" y="513000"/>
                  </a:lnTo>
                  <a:lnTo>
                    <a:pt x="1503553" y="470803"/>
                  </a:lnTo>
                  <a:lnTo>
                    <a:pt x="1484174" y="429861"/>
                  </a:lnTo>
                  <a:lnTo>
                    <a:pt x="1462560" y="390256"/>
                  </a:lnTo>
                  <a:lnTo>
                    <a:pt x="1438792" y="352071"/>
                  </a:lnTo>
                  <a:lnTo>
                    <a:pt x="1412953" y="315387"/>
                  </a:lnTo>
                  <a:lnTo>
                    <a:pt x="1385125" y="280288"/>
                  </a:lnTo>
                  <a:lnTo>
                    <a:pt x="1355390" y="246856"/>
                  </a:lnTo>
                  <a:lnTo>
                    <a:pt x="1323831" y="215173"/>
                  </a:lnTo>
                  <a:lnTo>
                    <a:pt x="1290529" y="185321"/>
                  </a:lnTo>
                  <a:lnTo>
                    <a:pt x="1255566" y="157384"/>
                  </a:lnTo>
                  <a:lnTo>
                    <a:pt x="1219024" y="131444"/>
                  </a:lnTo>
                  <a:lnTo>
                    <a:pt x="1180987" y="107583"/>
                  </a:lnTo>
                  <a:lnTo>
                    <a:pt x="1141535" y="85883"/>
                  </a:lnTo>
                  <a:lnTo>
                    <a:pt x="1100751" y="66427"/>
                  </a:lnTo>
                  <a:lnTo>
                    <a:pt x="1058716" y="49298"/>
                  </a:lnTo>
                  <a:lnTo>
                    <a:pt x="1015514" y="34578"/>
                  </a:lnTo>
                  <a:lnTo>
                    <a:pt x="971227" y="22350"/>
                  </a:lnTo>
                  <a:lnTo>
                    <a:pt x="925935" y="12695"/>
                  </a:lnTo>
                  <a:lnTo>
                    <a:pt x="879722" y="5697"/>
                  </a:lnTo>
                  <a:lnTo>
                    <a:pt x="832669" y="1438"/>
                  </a:lnTo>
                  <a:lnTo>
                    <a:pt x="784860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490721" y="5339283"/>
            <a:ext cx="694690" cy="64071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90170" marR="5080" indent="-78105">
              <a:lnSpc>
                <a:spcPct val="101499"/>
              </a:lnSpc>
              <a:spcBef>
                <a:spcPts val="65"/>
              </a:spcBef>
            </a:pPr>
            <a:r>
              <a:rPr sz="2000" dirty="0">
                <a:solidFill>
                  <a:srgbClr val="FFFFFF"/>
                </a:solidFill>
                <a:latin typeface="Impact"/>
                <a:cs typeface="Impact"/>
              </a:rPr>
              <a:t>U</a:t>
            </a:r>
            <a:r>
              <a:rPr sz="2000" spc="-10" dirty="0">
                <a:solidFill>
                  <a:srgbClr val="FFFFFF"/>
                </a:solidFill>
                <a:latin typeface="Impact"/>
                <a:cs typeface="Impact"/>
              </a:rPr>
              <a:t>N</a:t>
            </a:r>
            <a:r>
              <a:rPr sz="2000" dirty="0">
                <a:solidFill>
                  <a:srgbClr val="FFFFFF"/>
                </a:solidFill>
                <a:latin typeface="Impact"/>
                <a:cs typeface="Impact"/>
              </a:rPr>
              <a:t>TUK  </a:t>
            </a:r>
            <a:r>
              <a:rPr sz="2000" spc="-15" dirty="0">
                <a:solidFill>
                  <a:srgbClr val="FFFFFF"/>
                </a:solidFill>
                <a:latin typeface="Impact"/>
                <a:cs typeface="Impact"/>
              </a:rPr>
              <a:t>APA</a:t>
            </a:r>
            <a:r>
              <a:rPr sz="2000" spc="-6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FFFFFF"/>
                </a:solidFill>
                <a:latin typeface="Impact"/>
                <a:cs typeface="Impact"/>
              </a:rPr>
              <a:t>?</a:t>
            </a:r>
            <a:endParaRPr sz="2000">
              <a:latin typeface="Impact"/>
              <a:cs typeface="Impac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38320" y="5098300"/>
            <a:ext cx="70770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600" spc="155" dirty="0">
                <a:latin typeface="Cambria"/>
                <a:cs typeface="Cambria"/>
              </a:rPr>
              <a:t>Untuk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meminimalkan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70" dirty="0">
                <a:latin typeface="Cambria"/>
                <a:cs typeface="Cambria"/>
              </a:rPr>
              <a:t>risiko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20" dirty="0">
                <a:latin typeface="Cambria"/>
                <a:cs typeface="Cambria"/>
              </a:rPr>
              <a:t>K3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05" dirty="0">
                <a:latin typeface="Cambria"/>
                <a:cs typeface="Cambria"/>
              </a:rPr>
              <a:t>yang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125" dirty="0">
                <a:latin typeface="Cambria"/>
                <a:cs typeface="Cambria"/>
              </a:rPr>
              <a:t>ada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65" dirty="0">
                <a:latin typeface="Cambria"/>
                <a:cs typeface="Cambria"/>
              </a:rPr>
              <a:t>di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fasyankes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140" dirty="0">
                <a:latin typeface="Cambria"/>
                <a:cs typeface="Cambria"/>
              </a:rPr>
              <a:t>guna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mencegah </a:t>
            </a:r>
            <a:r>
              <a:rPr sz="1600" spc="-335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terjadinya</a:t>
            </a:r>
            <a:r>
              <a:rPr sz="1600" spc="140" dirty="0">
                <a:latin typeface="Cambria"/>
                <a:cs typeface="Cambria"/>
              </a:rPr>
              <a:t> </a:t>
            </a:r>
            <a:r>
              <a:rPr sz="1600" b="1" spc="120" dirty="0">
                <a:solidFill>
                  <a:srgbClr val="C00000"/>
                </a:solidFill>
                <a:latin typeface="Cambria"/>
                <a:cs typeface="Cambria"/>
              </a:rPr>
              <a:t>PAK</a:t>
            </a:r>
            <a:r>
              <a:rPr sz="1600" b="1" spc="15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600" spc="130" dirty="0">
                <a:latin typeface="Cambria"/>
                <a:cs typeface="Cambria"/>
              </a:rPr>
              <a:t>dan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b="1" spc="155" dirty="0">
                <a:solidFill>
                  <a:srgbClr val="C00000"/>
                </a:solidFill>
                <a:latin typeface="Cambria"/>
                <a:cs typeface="Cambria"/>
              </a:rPr>
              <a:t>KAK</a:t>
            </a:r>
            <a:r>
              <a:rPr sz="1600" b="1" spc="16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pada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210" dirty="0">
                <a:latin typeface="Cambria"/>
                <a:cs typeface="Cambria"/>
              </a:rPr>
              <a:t>SDM</a:t>
            </a:r>
            <a:r>
              <a:rPr sz="1600" spc="185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fasyankes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130" dirty="0">
                <a:latin typeface="Cambria"/>
                <a:cs typeface="Cambria"/>
              </a:rPr>
              <a:t>dan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95" dirty="0">
                <a:latin typeface="Cambria"/>
                <a:cs typeface="Cambria"/>
              </a:rPr>
              <a:t>insiden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pada 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pasien,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105" dirty="0">
                <a:latin typeface="Cambria"/>
                <a:cs typeface="Cambria"/>
              </a:rPr>
              <a:t>pendamping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175" dirty="0">
                <a:latin typeface="Cambria"/>
                <a:cs typeface="Cambria"/>
              </a:rPr>
              <a:t>&amp;</a:t>
            </a:r>
            <a:r>
              <a:rPr sz="1600" spc="145" dirty="0">
                <a:latin typeface="Cambria"/>
                <a:cs typeface="Cambria"/>
              </a:rPr>
              <a:t> </a:t>
            </a:r>
            <a:r>
              <a:rPr sz="1600" spc="125" dirty="0">
                <a:latin typeface="Cambria"/>
                <a:cs typeface="Cambria"/>
              </a:rPr>
              <a:t>pengunjung.</a:t>
            </a:r>
            <a:endParaRPr sz="1600" dirty="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78273" y="3647503"/>
            <a:ext cx="58801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40790" marR="5080" indent="-1228725">
              <a:lnSpc>
                <a:spcPct val="150100"/>
              </a:lnSpc>
              <a:spcBef>
                <a:spcPts val="100"/>
              </a:spcBef>
            </a:pPr>
            <a:r>
              <a:rPr sz="1800" spc="90" dirty="0">
                <a:latin typeface="Cambria"/>
                <a:cs typeface="Cambria"/>
              </a:rPr>
              <a:t>Identifikasi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spc="95" dirty="0">
                <a:latin typeface="Cambria"/>
                <a:cs typeface="Cambria"/>
              </a:rPr>
              <a:t>potensi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150" dirty="0">
                <a:latin typeface="Cambria"/>
                <a:cs typeface="Cambria"/>
              </a:rPr>
              <a:t>bahaya,</a:t>
            </a:r>
            <a:r>
              <a:rPr sz="1800" spc="190" dirty="0">
                <a:latin typeface="Cambria"/>
                <a:cs typeface="Cambria"/>
              </a:rPr>
              <a:t> </a:t>
            </a:r>
            <a:r>
              <a:rPr sz="1800" spc="105" dirty="0">
                <a:latin typeface="Cambria"/>
                <a:cs typeface="Cambria"/>
              </a:rPr>
              <a:t>penilaian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100" dirty="0">
                <a:latin typeface="Cambria"/>
                <a:cs typeface="Cambria"/>
              </a:rPr>
              <a:t>risiko,</a:t>
            </a:r>
            <a:r>
              <a:rPr sz="1800" spc="200" dirty="0">
                <a:latin typeface="Cambria"/>
                <a:cs typeface="Cambria"/>
              </a:rPr>
              <a:t> </a:t>
            </a:r>
            <a:r>
              <a:rPr sz="1800" spc="125" dirty="0">
                <a:latin typeface="Cambria"/>
                <a:cs typeface="Cambria"/>
              </a:rPr>
              <a:t>analisa </a:t>
            </a:r>
            <a:r>
              <a:rPr sz="1800" spc="-380" dirty="0">
                <a:latin typeface="Cambria"/>
                <a:cs typeface="Cambria"/>
              </a:rPr>
              <a:t> </a:t>
            </a:r>
            <a:r>
              <a:rPr sz="1800" spc="85" dirty="0">
                <a:latin typeface="Cambria"/>
                <a:cs typeface="Cambria"/>
              </a:rPr>
              <a:t>risiko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150" dirty="0">
                <a:latin typeface="Cambria"/>
                <a:cs typeface="Cambria"/>
              </a:rPr>
              <a:t>dan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110" dirty="0">
                <a:latin typeface="Cambria"/>
                <a:cs typeface="Cambria"/>
              </a:rPr>
              <a:t>pengendalian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85" dirty="0">
                <a:latin typeface="Cambria"/>
                <a:cs typeface="Cambria"/>
              </a:rPr>
              <a:t>risiko</a:t>
            </a:r>
            <a:endParaRPr sz="1800" dirty="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81220" y="1536954"/>
            <a:ext cx="69342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85" dirty="0">
                <a:latin typeface="Cambria"/>
                <a:cs typeface="Cambria"/>
              </a:rPr>
              <a:t>-Terciptanya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lingkungan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90" dirty="0">
                <a:latin typeface="Cambria"/>
                <a:cs typeface="Cambria"/>
              </a:rPr>
              <a:t>kerja</a:t>
            </a:r>
            <a:r>
              <a:rPr sz="1600" spc="140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yang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125" dirty="0">
                <a:latin typeface="Cambria"/>
                <a:cs typeface="Cambria"/>
              </a:rPr>
              <a:t>sehat,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120" dirty="0">
                <a:latin typeface="Cambria"/>
                <a:cs typeface="Cambria"/>
              </a:rPr>
              <a:t>selamat,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50" dirty="0">
                <a:latin typeface="Cambria"/>
                <a:cs typeface="Cambria"/>
              </a:rPr>
              <a:t>aman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175" dirty="0">
                <a:latin typeface="Cambria"/>
                <a:cs typeface="Cambria"/>
              </a:rPr>
              <a:t>&amp;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25" dirty="0">
                <a:latin typeface="Cambria"/>
                <a:cs typeface="Cambria"/>
              </a:rPr>
              <a:t>nyaman;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07635" y="1739646"/>
            <a:ext cx="7192645" cy="148971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600" spc="114" dirty="0">
                <a:latin typeface="Cambria"/>
                <a:cs typeface="Cambria"/>
              </a:rPr>
              <a:t>-Meningkatkan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produktivitas</a:t>
            </a:r>
            <a:r>
              <a:rPr sz="1600" spc="195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kerja;</a:t>
            </a:r>
            <a:endParaRPr sz="16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spc="90" dirty="0">
                <a:latin typeface="Cambria"/>
                <a:cs typeface="Cambria"/>
              </a:rPr>
              <a:t>-Memberi</a:t>
            </a:r>
            <a:r>
              <a:rPr sz="1600" spc="145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informasi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80" dirty="0">
                <a:latin typeface="Cambria"/>
                <a:cs typeface="Cambria"/>
              </a:rPr>
              <a:t>potensi</a:t>
            </a:r>
            <a:r>
              <a:rPr sz="1600" spc="185" dirty="0">
                <a:latin typeface="Cambria"/>
                <a:cs typeface="Cambria"/>
              </a:rPr>
              <a:t> </a:t>
            </a:r>
            <a:r>
              <a:rPr sz="1600" spc="120" dirty="0">
                <a:latin typeface="Cambria"/>
                <a:cs typeface="Cambria"/>
              </a:rPr>
              <a:t>bahaya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130" dirty="0">
                <a:latin typeface="Cambria"/>
                <a:cs typeface="Cambria"/>
              </a:rPr>
              <a:t>dan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70" dirty="0">
                <a:latin typeface="Cambria"/>
                <a:cs typeface="Cambria"/>
              </a:rPr>
              <a:t>risiko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65" dirty="0">
                <a:latin typeface="Cambria"/>
                <a:cs typeface="Cambria"/>
              </a:rPr>
              <a:t>di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95" dirty="0">
                <a:latin typeface="Cambria"/>
                <a:cs typeface="Cambria"/>
              </a:rPr>
              <a:t>tempat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kerja</a:t>
            </a:r>
            <a:endParaRPr sz="16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spc="114" dirty="0">
                <a:latin typeface="Cambria"/>
                <a:cs typeface="Cambria"/>
              </a:rPr>
              <a:t>-Penentuan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strategi,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jenis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pengendalian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25" dirty="0">
                <a:latin typeface="Cambria"/>
                <a:cs typeface="Cambria"/>
              </a:rPr>
              <a:t>berhubungan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dengan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anggaran</a:t>
            </a:r>
            <a:endParaRPr sz="16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spc="125" dirty="0">
                <a:latin typeface="Cambria"/>
                <a:cs typeface="Cambria"/>
              </a:rPr>
              <a:t>-Dasar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150" dirty="0">
                <a:latin typeface="Cambria"/>
                <a:cs typeface="Cambria"/>
              </a:rPr>
              <a:t>untuk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140" dirty="0">
                <a:latin typeface="Cambria"/>
                <a:cs typeface="Cambria"/>
              </a:rPr>
              <a:t>menyusun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rencana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95" dirty="0">
                <a:latin typeface="Cambria"/>
                <a:cs typeface="Cambria"/>
              </a:rPr>
              <a:t>kerja/program</a:t>
            </a:r>
            <a:endParaRPr sz="16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036" y="1060703"/>
            <a:ext cx="2847594" cy="90297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33017" y="1346453"/>
            <a:ext cx="959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BAHAYA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427" y="1793748"/>
            <a:ext cx="2690622" cy="462457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3359" y="1991995"/>
            <a:ext cx="2185670" cy="414147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80"/>
              </a:spcBef>
            </a:pPr>
            <a:r>
              <a:rPr sz="1800" spc="185" dirty="0">
                <a:solidFill>
                  <a:srgbClr val="FFFFFF"/>
                </a:solidFill>
                <a:latin typeface="Cambria"/>
                <a:cs typeface="Cambria"/>
              </a:rPr>
              <a:t>Semua</a:t>
            </a:r>
            <a:r>
              <a:rPr sz="18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40" dirty="0">
                <a:solidFill>
                  <a:srgbClr val="FFFFFF"/>
                </a:solidFill>
                <a:latin typeface="Cambria"/>
                <a:cs typeface="Cambria"/>
              </a:rPr>
              <a:t>Hal</a:t>
            </a:r>
            <a:endParaRPr sz="1800">
              <a:latin typeface="Cambria"/>
              <a:cs typeface="Cambria"/>
            </a:endParaRPr>
          </a:p>
          <a:p>
            <a:pPr marL="12700" marR="5080" indent="635" algn="ctr">
              <a:lnSpc>
                <a:spcPct val="150000"/>
              </a:lnSpc>
            </a:pPr>
            <a:r>
              <a:rPr sz="1800" spc="114" dirty="0">
                <a:solidFill>
                  <a:srgbClr val="FFFFFF"/>
                </a:solidFill>
                <a:latin typeface="Cambria"/>
                <a:cs typeface="Cambria"/>
              </a:rPr>
              <a:t>/Kondisi</a:t>
            </a:r>
            <a:r>
              <a:rPr sz="1800" spc="1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14" dirty="0">
                <a:solidFill>
                  <a:srgbClr val="FFFFFF"/>
                </a:solidFill>
                <a:latin typeface="Cambria"/>
                <a:cs typeface="Cambria"/>
              </a:rPr>
              <a:t>yang </a:t>
            </a:r>
            <a:r>
              <a:rPr sz="1800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90" dirty="0">
                <a:solidFill>
                  <a:srgbClr val="FFFFFF"/>
                </a:solidFill>
                <a:latin typeface="Cambria"/>
                <a:cs typeface="Cambria"/>
              </a:rPr>
              <a:t>berpotensi </a:t>
            </a:r>
            <a:r>
              <a:rPr sz="1800" spc="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40" dirty="0">
                <a:solidFill>
                  <a:srgbClr val="FFFFFF"/>
                </a:solidFill>
                <a:latin typeface="Cambria"/>
                <a:cs typeface="Cambria"/>
              </a:rPr>
              <a:t>menimbulkan </a:t>
            </a:r>
            <a:r>
              <a:rPr sz="1800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Cambria"/>
                <a:cs typeface="Cambria"/>
              </a:rPr>
              <a:t>k</a:t>
            </a:r>
            <a:r>
              <a:rPr sz="1800" spc="120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1800" spc="135" dirty="0">
                <a:solidFill>
                  <a:srgbClr val="FFFFFF"/>
                </a:solidFill>
                <a:latin typeface="Cambria"/>
                <a:cs typeface="Cambria"/>
              </a:rPr>
              <a:t>tidaknyamanan/  </a:t>
            </a:r>
            <a:r>
              <a:rPr sz="1800" spc="160" dirty="0">
                <a:solidFill>
                  <a:srgbClr val="FFFFFF"/>
                </a:solidFill>
                <a:latin typeface="Cambria"/>
                <a:cs typeface="Cambria"/>
              </a:rPr>
              <a:t>menurunkan </a:t>
            </a:r>
            <a:r>
              <a:rPr sz="1800" spc="1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Cambria"/>
                <a:cs typeface="Cambria"/>
              </a:rPr>
              <a:t>derajat</a:t>
            </a:r>
            <a:r>
              <a:rPr sz="1800" spc="140" dirty="0">
                <a:solidFill>
                  <a:srgbClr val="FFFFFF"/>
                </a:solidFill>
                <a:latin typeface="Cambria"/>
                <a:cs typeface="Cambria"/>
              </a:rPr>
              <a:t> kesehatan, </a:t>
            </a:r>
            <a:r>
              <a:rPr sz="1800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40" dirty="0">
                <a:solidFill>
                  <a:srgbClr val="FFFFFF"/>
                </a:solidFill>
                <a:latin typeface="Cambria"/>
                <a:cs typeface="Cambria"/>
              </a:rPr>
              <a:t>menimbulkan </a:t>
            </a:r>
            <a:r>
              <a:rPr sz="1800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mbria"/>
                <a:cs typeface="Cambria"/>
              </a:rPr>
              <a:t>cedera</a:t>
            </a:r>
            <a:r>
              <a:rPr sz="1800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60" dirty="0">
                <a:solidFill>
                  <a:srgbClr val="FFFFFF"/>
                </a:solidFill>
                <a:latin typeface="Cambria"/>
                <a:cs typeface="Cambria"/>
              </a:rPr>
              <a:t>bahkan </a:t>
            </a:r>
            <a:r>
              <a:rPr sz="1800" spc="1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30" dirty="0">
                <a:solidFill>
                  <a:srgbClr val="FFFFFF"/>
                </a:solidFill>
                <a:latin typeface="Cambria"/>
                <a:cs typeface="Cambria"/>
              </a:rPr>
              <a:t>kematian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09544" y="1060703"/>
            <a:ext cx="2847594" cy="90297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272153" y="1346453"/>
            <a:ext cx="722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RIS</a:t>
            </a:r>
            <a:r>
              <a:rPr sz="1800" b="1" spc="-9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72967" y="1793748"/>
            <a:ext cx="2964942" cy="476021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413505" y="1813331"/>
            <a:ext cx="24415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73709">
              <a:lnSpc>
                <a:spcPct val="150000"/>
              </a:lnSpc>
              <a:spcBef>
                <a:spcPts val="100"/>
              </a:spcBef>
            </a:pPr>
            <a:r>
              <a:rPr sz="1600" spc="105" dirty="0">
                <a:solidFill>
                  <a:srgbClr val="FFFFFF"/>
                </a:solidFill>
                <a:latin typeface="Cambria"/>
                <a:cs typeface="Cambria"/>
              </a:rPr>
              <a:t>Peluang</a:t>
            </a:r>
            <a:r>
              <a:rPr sz="1600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150" dirty="0">
                <a:solidFill>
                  <a:srgbClr val="FFFFFF"/>
                </a:solidFill>
                <a:latin typeface="Cambria"/>
                <a:cs typeface="Cambria"/>
              </a:rPr>
              <a:t>untuk </a:t>
            </a:r>
            <a:r>
              <a:rPr sz="1600" spc="1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Cambria"/>
                <a:cs typeface="Cambria"/>
              </a:rPr>
              <a:t>terjadinya</a:t>
            </a:r>
            <a:r>
              <a:rPr sz="1600" spc="1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130" dirty="0">
                <a:solidFill>
                  <a:srgbClr val="FFFFFF"/>
                </a:solidFill>
                <a:latin typeface="Cambria"/>
                <a:cs typeface="Cambria"/>
              </a:rPr>
              <a:t>dampak </a:t>
            </a:r>
            <a:r>
              <a:rPr sz="1600" spc="114" dirty="0">
                <a:solidFill>
                  <a:srgbClr val="FFFFFF"/>
                </a:solidFill>
                <a:latin typeface="Cambria"/>
                <a:cs typeface="Cambria"/>
              </a:rPr>
              <a:t>pada</a:t>
            </a:r>
            <a:endParaRPr sz="1600" dirty="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9038" y="2544470"/>
            <a:ext cx="230949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50100"/>
              </a:lnSpc>
              <a:spcBef>
                <a:spcPts val="100"/>
              </a:spcBef>
            </a:pPr>
            <a:r>
              <a:rPr sz="1600" spc="114" dirty="0">
                <a:solidFill>
                  <a:srgbClr val="FFFFFF"/>
                </a:solidFill>
                <a:latin typeface="Cambria"/>
                <a:cs typeface="Cambria"/>
              </a:rPr>
              <a:t>keselamatan</a:t>
            </a:r>
            <a:r>
              <a:rPr sz="1600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130" dirty="0">
                <a:solidFill>
                  <a:srgbClr val="FFFFFF"/>
                </a:solidFill>
                <a:latin typeface="Cambria"/>
                <a:cs typeface="Cambria"/>
              </a:rPr>
              <a:t>dan </a:t>
            </a:r>
            <a:r>
              <a:rPr sz="16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120" dirty="0">
                <a:solidFill>
                  <a:srgbClr val="FFFFFF"/>
                </a:solidFill>
                <a:latin typeface="Cambria"/>
                <a:cs typeface="Cambria"/>
              </a:rPr>
              <a:t>kesehatan</a:t>
            </a:r>
            <a:r>
              <a:rPr sz="1600" spc="1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95" dirty="0">
                <a:solidFill>
                  <a:srgbClr val="FFFFFF"/>
                </a:solidFill>
                <a:latin typeface="Cambria"/>
                <a:cs typeface="Cambria"/>
              </a:rPr>
              <a:t>sebagai </a:t>
            </a:r>
            <a:r>
              <a:rPr sz="1600" spc="100" dirty="0">
                <a:solidFill>
                  <a:srgbClr val="FFFFFF"/>
                </a:solidFill>
                <a:latin typeface="Cambria"/>
                <a:cs typeface="Cambria"/>
              </a:rPr>
              <a:t> akibat</a:t>
            </a:r>
            <a:r>
              <a:rPr sz="16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120" dirty="0">
                <a:solidFill>
                  <a:srgbClr val="FFFFFF"/>
                </a:solidFill>
                <a:latin typeface="Cambria"/>
                <a:cs typeface="Cambria"/>
              </a:rPr>
              <a:t>adanya</a:t>
            </a:r>
            <a:r>
              <a:rPr sz="1600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125" dirty="0">
                <a:solidFill>
                  <a:srgbClr val="FFFFFF"/>
                </a:solidFill>
                <a:latin typeface="Cambria"/>
                <a:cs typeface="Cambria"/>
              </a:rPr>
              <a:t>pajanan </a:t>
            </a:r>
            <a:r>
              <a:rPr sz="1600" spc="-3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120" dirty="0">
                <a:solidFill>
                  <a:srgbClr val="FFFFFF"/>
                </a:solidFill>
                <a:latin typeface="Cambria"/>
                <a:cs typeface="Cambria"/>
              </a:rPr>
              <a:t>bahaya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99790" y="4368800"/>
            <a:ext cx="2218055" cy="125984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80"/>
              </a:spcBef>
              <a:buFont typeface="Wingdings"/>
              <a:buChar char=""/>
              <a:tabLst>
                <a:tab pos="299720" algn="l"/>
              </a:tabLst>
            </a:pPr>
            <a:r>
              <a:rPr sz="1800" spc="100" dirty="0">
                <a:solidFill>
                  <a:srgbClr val="FFFFFF"/>
                </a:solidFill>
                <a:latin typeface="Cambria"/>
                <a:cs typeface="Cambria"/>
              </a:rPr>
              <a:t>Risiko</a:t>
            </a:r>
            <a:r>
              <a:rPr sz="1800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20" dirty="0">
                <a:solidFill>
                  <a:srgbClr val="FFFFFF"/>
                </a:solidFill>
                <a:latin typeface="Cambria"/>
                <a:cs typeface="Cambria"/>
              </a:rPr>
              <a:t>selalu</a:t>
            </a:r>
            <a:r>
              <a:rPr sz="1800" spc="140" dirty="0">
                <a:solidFill>
                  <a:srgbClr val="FFFFFF"/>
                </a:solidFill>
                <a:latin typeface="Cambria"/>
                <a:cs typeface="Cambria"/>
              </a:rPr>
              <a:t> ada</a:t>
            </a:r>
            <a:endParaRPr sz="1800">
              <a:latin typeface="Cambria"/>
              <a:cs typeface="Cambria"/>
            </a:endParaRPr>
          </a:p>
          <a:p>
            <a:pPr marL="299085" marR="451484" indent="-287020">
              <a:lnSpc>
                <a:spcPct val="150000"/>
              </a:lnSpc>
              <a:buFont typeface="Wingdings"/>
              <a:buChar char=""/>
              <a:tabLst>
                <a:tab pos="299720" algn="l"/>
              </a:tabLst>
            </a:pPr>
            <a:r>
              <a:rPr sz="1800" spc="100" dirty="0">
                <a:solidFill>
                  <a:srgbClr val="FFFFFF"/>
                </a:solidFill>
                <a:latin typeface="Cambria"/>
                <a:cs typeface="Cambria"/>
              </a:rPr>
              <a:t>Risiko</a:t>
            </a:r>
            <a:r>
              <a:rPr sz="1800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14" dirty="0">
                <a:solidFill>
                  <a:srgbClr val="FFFFFF"/>
                </a:solidFill>
                <a:latin typeface="Cambria"/>
                <a:cs typeface="Cambria"/>
              </a:rPr>
              <a:t>bisa </a:t>
            </a:r>
            <a:r>
              <a:rPr sz="1800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90" dirty="0">
                <a:solidFill>
                  <a:srgbClr val="FFFFFF"/>
                </a:solidFill>
                <a:latin typeface="Cambria"/>
                <a:cs typeface="Cambria"/>
              </a:rPr>
              <a:t>dik</a:t>
            </a:r>
            <a:r>
              <a:rPr sz="1800" spc="110" dirty="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sz="1800" spc="125" dirty="0">
                <a:solidFill>
                  <a:srgbClr val="FFFFFF"/>
                </a:solidFill>
                <a:latin typeface="Cambria"/>
                <a:cs typeface="Cambria"/>
              </a:rPr>
              <a:t>ndalikan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32576" y="1060703"/>
            <a:ext cx="2847594" cy="90297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802628" y="1346453"/>
            <a:ext cx="1511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-254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1800" b="1" spc="-26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800" b="1" spc="-80" dirty="0">
                <a:solidFill>
                  <a:srgbClr val="FFFFFF"/>
                </a:solidFill>
                <a:latin typeface="Arial"/>
                <a:cs typeface="Arial"/>
              </a:rPr>
              <a:t>UE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-215" dirty="0">
                <a:solidFill>
                  <a:srgbClr val="FFFFFF"/>
                </a:solidFill>
                <a:latin typeface="Arial"/>
                <a:cs typeface="Arial"/>
              </a:rPr>
              <a:t>SI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25540" y="1793748"/>
            <a:ext cx="2643377" cy="393115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462776" y="2673176"/>
            <a:ext cx="2172970" cy="2084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5"/>
              </a:spcBef>
            </a:pPr>
            <a:r>
              <a:rPr sz="1800" spc="170" dirty="0">
                <a:solidFill>
                  <a:srgbClr val="FFFFFF"/>
                </a:solidFill>
                <a:latin typeface="Cambria"/>
                <a:cs typeface="Cambria"/>
              </a:rPr>
              <a:t>Dampak </a:t>
            </a:r>
            <a:r>
              <a:rPr sz="1800" spc="120" dirty="0">
                <a:solidFill>
                  <a:srgbClr val="FFFFFF"/>
                </a:solidFill>
                <a:latin typeface="Cambria"/>
                <a:cs typeface="Cambria"/>
              </a:rPr>
              <a:t>yang </a:t>
            </a:r>
            <a:r>
              <a:rPr sz="18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20" dirty="0">
                <a:solidFill>
                  <a:srgbClr val="FFFFFF"/>
                </a:solidFill>
                <a:latin typeface="Cambria"/>
                <a:cs typeface="Cambria"/>
              </a:rPr>
              <a:t>ditimbulkan</a:t>
            </a:r>
            <a:r>
              <a:rPr sz="1800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14" dirty="0">
                <a:solidFill>
                  <a:srgbClr val="FFFFFF"/>
                </a:solidFill>
                <a:latin typeface="Cambria"/>
                <a:cs typeface="Cambria"/>
              </a:rPr>
              <a:t>akibat </a:t>
            </a:r>
            <a:r>
              <a:rPr sz="1800" spc="-3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40" dirty="0">
                <a:solidFill>
                  <a:srgbClr val="FFFFFF"/>
                </a:solidFill>
                <a:latin typeface="Cambria"/>
                <a:cs typeface="Cambria"/>
              </a:rPr>
              <a:t>pajanan</a:t>
            </a:r>
            <a:r>
              <a:rPr sz="1800" spc="1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40" dirty="0">
                <a:solidFill>
                  <a:srgbClr val="FFFFFF"/>
                </a:solidFill>
                <a:latin typeface="Cambria"/>
                <a:cs typeface="Cambria"/>
              </a:rPr>
              <a:t>bahaya </a:t>
            </a:r>
            <a:r>
              <a:rPr sz="1800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Cambria"/>
                <a:cs typeface="Cambria"/>
              </a:rPr>
              <a:t>seperti</a:t>
            </a:r>
            <a:r>
              <a:rPr sz="1800" spc="135" dirty="0">
                <a:solidFill>
                  <a:srgbClr val="FFFFFF"/>
                </a:solidFill>
                <a:latin typeface="Cambria"/>
                <a:cs typeface="Cambria"/>
              </a:rPr>
              <a:t> PAK,</a:t>
            </a:r>
            <a:r>
              <a:rPr sz="1800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55" dirty="0">
                <a:solidFill>
                  <a:srgbClr val="FFFFFF"/>
                </a:solidFill>
                <a:latin typeface="Cambria"/>
                <a:cs typeface="Cambria"/>
              </a:rPr>
              <a:t>KAK, </a:t>
            </a:r>
            <a:r>
              <a:rPr sz="1800" spc="160" dirty="0">
                <a:solidFill>
                  <a:srgbClr val="FFFFFF"/>
                </a:solidFill>
                <a:latin typeface="Cambria"/>
                <a:cs typeface="Cambria"/>
              </a:rPr>
              <a:t> bahkan</a:t>
            </a:r>
            <a:r>
              <a:rPr sz="1800" spc="1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40" dirty="0">
                <a:solidFill>
                  <a:srgbClr val="FFFFFF"/>
                </a:solidFill>
                <a:latin typeface="Cambria"/>
                <a:cs typeface="Cambria"/>
              </a:rPr>
              <a:t>kematian.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52559" y="1008875"/>
            <a:ext cx="2847594" cy="90450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688830" y="1294891"/>
            <a:ext cx="1577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PROBABILITAS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40952" y="1741931"/>
            <a:ext cx="2655570" cy="393115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78442" y="3034030"/>
            <a:ext cx="2185670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50000"/>
              </a:lnSpc>
              <a:spcBef>
                <a:spcPts val="100"/>
              </a:spcBef>
            </a:pPr>
            <a:r>
              <a:rPr sz="1800" spc="150" dirty="0">
                <a:solidFill>
                  <a:srgbClr val="FFFFFF"/>
                </a:solidFill>
                <a:latin typeface="Cambria"/>
                <a:cs typeface="Cambria"/>
              </a:rPr>
              <a:t>Kemungkinan </a:t>
            </a:r>
            <a:r>
              <a:rPr sz="1800" spc="1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Cambria"/>
                <a:cs typeface="Cambria"/>
              </a:rPr>
              <a:t>terjadi</a:t>
            </a:r>
            <a:r>
              <a:rPr sz="1800" spc="1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55" dirty="0">
                <a:solidFill>
                  <a:srgbClr val="FFFFFF"/>
                </a:solidFill>
                <a:latin typeface="Cambria"/>
                <a:cs typeface="Cambria"/>
              </a:rPr>
              <a:t>atau</a:t>
            </a:r>
            <a:r>
              <a:rPr sz="1800" spc="1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Cambria"/>
                <a:cs typeface="Cambria"/>
              </a:rPr>
              <a:t>tidak </a:t>
            </a:r>
            <a:r>
              <a:rPr sz="1800" spc="11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Cambria"/>
                <a:cs typeface="Cambria"/>
              </a:rPr>
              <a:t>terjadinya</a:t>
            </a:r>
            <a:r>
              <a:rPr sz="1800" spc="11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spc="160" dirty="0">
                <a:solidFill>
                  <a:srgbClr val="FFFFFF"/>
                </a:solidFill>
                <a:latin typeface="Cambria"/>
                <a:cs typeface="Cambria"/>
              </a:rPr>
              <a:t>sesuatu.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4207" y="2868155"/>
            <a:ext cx="1309878" cy="11590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82436" y="3256279"/>
            <a:ext cx="695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1732" y="2421623"/>
            <a:ext cx="1309877" cy="115901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266057" y="2770123"/>
            <a:ext cx="683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66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Bahaya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1200" spc="-4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sial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5528" y="4066019"/>
            <a:ext cx="1309877" cy="115901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951603" y="4415154"/>
            <a:ext cx="621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29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Bahaya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E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mi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29400" y="3851135"/>
            <a:ext cx="1309877" cy="115901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012685" y="4166742"/>
            <a:ext cx="5467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4" marR="5080" indent="-1397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Ba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ay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  Biologi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46392" y="2301227"/>
            <a:ext cx="1309877" cy="115901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329296" y="2615564"/>
            <a:ext cx="5467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Ba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ay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  <a:p>
            <a:pPr marL="71755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Kimia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14771" y="1405115"/>
            <a:ext cx="1309877" cy="115901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797422" y="1719452"/>
            <a:ext cx="5467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6205" marR="5080" indent="-104139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Ba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ay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Fisik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143500" y="1475994"/>
            <a:ext cx="3256915" cy="2743200"/>
            <a:chOff x="5143500" y="1475994"/>
            <a:chExt cx="3256915" cy="274320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29883" y="2471915"/>
              <a:ext cx="348246" cy="40615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46163" y="2921508"/>
              <a:ext cx="407708" cy="3771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92495" y="3809974"/>
              <a:ext cx="375678" cy="4092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02908" y="3742918"/>
              <a:ext cx="407682" cy="3955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43500" y="3000730"/>
              <a:ext cx="413765" cy="35435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169913" y="1475994"/>
              <a:ext cx="720090" cy="191770"/>
            </a:xfrm>
            <a:custGeom>
              <a:avLst/>
              <a:gdLst/>
              <a:ahLst/>
              <a:cxnLst/>
              <a:rect l="l" t="t" r="r" b="b"/>
              <a:pathLst>
                <a:path w="720090" h="191769">
                  <a:moveTo>
                    <a:pt x="350519" y="172592"/>
                  </a:moveTo>
                  <a:lnTo>
                    <a:pt x="0" y="172592"/>
                  </a:lnTo>
                  <a:lnTo>
                    <a:pt x="0" y="191642"/>
                  </a:lnTo>
                  <a:lnTo>
                    <a:pt x="369569" y="191642"/>
                  </a:lnTo>
                  <a:lnTo>
                    <a:pt x="369569" y="182117"/>
                  </a:lnTo>
                  <a:lnTo>
                    <a:pt x="350519" y="182117"/>
                  </a:lnTo>
                  <a:lnTo>
                    <a:pt x="350519" y="172592"/>
                  </a:lnTo>
                  <a:close/>
                </a:path>
                <a:path w="720090" h="191769">
                  <a:moveTo>
                    <a:pt x="643889" y="28575"/>
                  </a:moveTo>
                  <a:lnTo>
                    <a:pt x="350519" y="28575"/>
                  </a:lnTo>
                  <a:lnTo>
                    <a:pt x="350519" y="182117"/>
                  </a:lnTo>
                  <a:lnTo>
                    <a:pt x="360044" y="172592"/>
                  </a:lnTo>
                  <a:lnTo>
                    <a:pt x="369569" y="172592"/>
                  </a:lnTo>
                  <a:lnTo>
                    <a:pt x="369569" y="47625"/>
                  </a:lnTo>
                  <a:lnTo>
                    <a:pt x="360044" y="47625"/>
                  </a:lnTo>
                  <a:lnTo>
                    <a:pt x="369569" y="38100"/>
                  </a:lnTo>
                  <a:lnTo>
                    <a:pt x="643889" y="38100"/>
                  </a:lnTo>
                  <a:lnTo>
                    <a:pt x="643889" y="28575"/>
                  </a:lnTo>
                  <a:close/>
                </a:path>
                <a:path w="720090" h="191769">
                  <a:moveTo>
                    <a:pt x="369569" y="172592"/>
                  </a:moveTo>
                  <a:lnTo>
                    <a:pt x="360044" y="172592"/>
                  </a:lnTo>
                  <a:lnTo>
                    <a:pt x="350519" y="182117"/>
                  </a:lnTo>
                  <a:lnTo>
                    <a:pt x="369569" y="182117"/>
                  </a:lnTo>
                  <a:lnTo>
                    <a:pt x="369569" y="172592"/>
                  </a:lnTo>
                  <a:close/>
                </a:path>
                <a:path w="720090" h="191769">
                  <a:moveTo>
                    <a:pt x="643889" y="0"/>
                  </a:moveTo>
                  <a:lnTo>
                    <a:pt x="643889" y="76200"/>
                  </a:lnTo>
                  <a:lnTo>
                    <a:pt x="701039" y="47625"/>
                  </a:lnTo>
                  <a:lnTo>
                    <a:pt x="656589" y="47625"/>
                  </a:lnTo>
                  <a:lnTo>
                    <a:pt x="656589" y="28575"/>
                  </a:lnTo>
                  <a:lnTo>
                    <a:pt x="701039" y="28575"/>
                  </a:lnTo>
                  <a:lnTo>
                    <a:pt x="643889" y="0"/>
                  </a:lnTo>
                  <a:close/>
                </a:path>
                <a:path w="720090" h="191769">
                  <a:moveTo>
                    <a:pt x="369569" y="38100"/>
                  </a:moveTo>
                  <a:lnTo>
                    <a:pt x="360044" y="47625"/>
                  </a:lnTo>
                  <a:lnTo>
                    <a:pt x="369569" y="47625"/>
                  </a:lnTo>
                  <a:lnTo>
                    <a:pt x="369569" y="38100"/>
                  </a:lnTo>
                  <a:close/>
                </a:path>
                <a:path w="720090" h="191769">
                  <a:moveTo>
                    <a:pt x="643889" y="38100"/>
                  </a:moveTo>
                  <a:lnTo>
                    <a:pt x="369569" y="38100"/>
                  </a:lnTo>
                  <a:lnTo>
                    <a:pt x="369569" y="47625"/>
                  </a:lnTo>
                  <a:lnTo>
                    <a:pt x="643889" y="47625"/>
                  </a:lnTo>
                  <a:lnTo>
                    <a:pt x="643889" y="38100"/>
                  </a:lnTo>
                  <a:close/>
                </a:path>
                <a:path w="720090" h="191769">
                  <a:moveTo>
                    <a:pt x="701039" y="28575"/>
                  </a:moveTo>
                  <a:lnTo>
                    <a:pt x="656589" y="28575"/>
                  </a:lnTo>
                  <a:lnTo>
                    <a:pt x="656589" y="47625"/>
                  </a:lnTo>
                  <a:lnTo>
                    <a:pt x="701039" y="47625"/>
                  </a:lnTo>
                  <a:lnTo>
                    <a:pt x="720089" y="38100"/>
                  </a:lnTo>
                  <a:lnTo>
                    <a:pt x="701039" y="28575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893557" y="2434590"/>
              <a:ext cx="506730" cy="177165"/>
            </a:xfrm>
            <a:custGeom>
              <a:avLst/>
              <a:gdLst/>
              <a:ahLst/>
              <a:cxnLst/>
              <a:rect l="l" t="t" r="r" b="b"/>
              <a:pathLst>
                <a:path w="506729" h="177164">
                  <a:moveTo>
                    <a:pt x="243713" y="157734"/>
                  </a:moveTo>
                  <a:lnTo>
                    <a:pt x="0" y="157734"/>
                  </a:lnTo>
                  <a:lnTo>
                    <a:pt x="0" y="176784"/>
                  </a:lnTo>
                  <a:lnTo>
                    <a:pt x="262763" y="176784"/>
                  </a:lnTo>
                  <a:lnTo>
                    <a:pt x="262763" y="167259"/>
                  </a:lnTo>
                  <a:lnTo>
                    <a:pt x="243713" y="167259"/>
                  </a:lnTo>
                  <a:lnTo>
                    <a:pt x="243713" y="157734"/>
                  </a:lnTo>
                  <a:close/>
                </a:path>
                <a:path w="506729" h="177164">
                  <a:moveTo>
                    <a:pt x="430402" y="28575"/>
                  </a:moveTo>
                  <a:lnTo>
                    <a:pt x="243713" y="28575"/>
                  </a:lnTo>
                  <a:lnTo>
                    <a:pt x="243713" y="167259"/>
                  </a:lnTo>
                  <a:lnTo>
                    <a:pt x="253238" y="157734"/>
                  </a:lnTo>
                  <a:lnTo>
                    <a:pt x="262763" y="157734"/>
                  </a:lnTo>
                  <a:lnTo>
                    <a:pt x="262763" y="47625"/>
                  </a:lnTo>
                  <a:lnTo>
                    <a:pt x="253238" y="47625"/>
                  </a:lnTo>
                  <a:lnTo>
                    <a:pt x="262763" y="38100"/>
                  </a:lnTo>
                  <a:lnTo>
                    <a:pt x="430402" y="38100"/>
                  </a:lnTo>
                  <a:lnTo>
                    <a:pt x="430402" y="28575"/>
                  </a:lnTo>
                  <a:close/>
                </a:path>
                <a:path w="506729" h="177164">
                  <a:moveTo>
                    <a:pt x="262763" y="157734"/>
                  </a:moveTo>
                  <a:lnTo>
                    <a:pt x="253238" y="157734"/>
                  </a:lnTo>
                  <a:lnTo>
                    <a:pt x="243713" y="167259"/>
                  </a:lnTo>
                  <a:lnTo>
                    <a:pt x="262763" y="167259"/>
                  </a:lnTo>
                  <a:lnTo>
                    <a:pt x="262763" y="157734"/>
                  </a:lnTo>
                  <a:close/>
                </a:path>
                <a:path w="506729" h="177164">
                  <a:moveTo>
                    <a:pt x="430402" y="0"/>
                  </a:moveTo>
                  <a:lnTo>
                    <a:pt x="430402" y="76200"/>
                  </a:lnTo>
                  <a:lnTo>
                    <a:pt x="487552" y="47625"/>
                  </a:lnTo>
                  <a:lnTo>
                    <a:pt x="443102" y="47625"/>
                  </a:lnTo>
                  <a:lnTo>
                    <a:pt x="443102" y="28575"/>
                  </a:lnTo>
                  <a:lnTo>
                    <a:pt x="487552" y="28575"/>
                  </a:lnTo>
                  <a:lnTo>
                    <a:pt x="430402" y="0"/>
                  </a:lnTo>
                  <a:close/>
                </a:path>
                <a:path w="506729" h="177164">
                  <a:moveTo>
                    <a:pt x="262763" y="38100"/>
                  </a:moveTo>
                  <a:lnTo>
                    <a:pt x="253238" y="47625"/>
                  </a:lnTo>
                  <a:lnTo>
                    <a:pt x="262763" y="47625"/>
                  </a:lnTo>
                  <a:lnTo>
                    <a:pt x="262763" y="38100"/>
                  </a:lnTo>
                  <a:close/>
                </a:path>
                <a:path w="506729" h="177164">
                  <a:moveTo>
                    <a:pt x="430402" y="38100"/>
                  </a:moveTo>
                  <a:lnTo>
                    <a:pt x="262763" y="38100"/>
                  </a:lnTo>
                  <a:lnTo>
                    <a:pt x="262763" y="47625"/>
                  </a:lnTo>
                  <a:lnTo>
                    <a:pt x="430402" y="47625"/>
                  </a:lnTo>
                  <a:lnTo>
                    <a:pt x="430402" y="38100"/>
                  </a:lnTo>
                  <a:close/>
                </a:path>
                <a:path w="506729" h="177164">
                  <a:moveTo>
                    <a:pt x="487552" y="28575"/>
                  </a:moveTo>
                  <a:lnTo>
                    <a:pt x="443102" y="28575"/>
                  </a:lnTo>
                  <a:lnTo>
                    <a:pt x="443102" y="47625"/>
                  </a:lnTo>
                  <a:lnTo>
                    <a:pt x="487552" y="47625"/>
                  </a:lnTo>
                  <a:lnTo>
                    <a:pt x="506602" y="38100"/>
                  </a:lnTo>
                  <a:lnTo>
                    <a:pt x="487552" y="28575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946392" y="150049"/>
            <a:ext cx="4201795" cy="1595755"/>
          </a:xfrm>
          <a:prstGeom prst="rect">
            <a:avLst/>
          </a:prstGeom>
          <a:solidFill>
            <a:srgbClr val="F4B083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000">
              <a:latin typeface="Times New Roman"/>
              <a:cs typeface="Times New Roman"/>
            </a:endParaRPr>
          </a:p>
          <a:p>
            <a:pPr marL="378460" marR="79375" indent="-28702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9095" algn="l"/>
              </a:tabLst>
            </a:pPr>
            <a:r>
              <a:rPr sz="1200" spc="-10" dirty="0">
                <a:latin typeface="Calibri"/>
                <a:cs typeface="Calibri"/>
              </a:rPr>
              <a:t>Umumnya</a:t>
            </a:r>
            <a:r>
              <a:rPr sz="1200" spc="-5" dirty="0">
                <a:latin typeface="Calibri"/>
                <a:cs typeface="Calibri"/>
              </a:rPr>
              <a:t> berasal</a:t>
            </a:r>
            <a:r>
              <a:rPr sz="1200" dirty="0">
                <a:latin typeface="Calibri"/>
                <a:cs typeface="Calibri"/>
              </a:rPr>
              <a:t> dari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energi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yang</a:t>
            </a:r>
            <a:r>
              <a:rPr sz="1200" spc="-5" dirty="0">
                <a:latin typeface="Calibri"/>
                <a:cs typeface="Calibri"/>
              </a:rPr>
              <a:t> dilepaskan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dari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alat,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proses kerja, </a:t>
            </a:r>
            <a:r>
              <a:rPr sz="1200" spc="-5" dirty="0">
                <a:latin typeface="Calibri"/>
                <a:cs typeface="Calibri"/>
              </a:rPr>
              <a:t>serta berasal dari </a:t>
            </a:r>
            <a:r>
              <a:rPr sz="1200" spc="-10" dirty="0">
                <a:latin typeface="Calibri"/>
                <a:cs typeface="Calibri"/>
              </a:rPr>
              <a:t>lingkungan, contoh:getaran,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kebisingan,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pencahayaan,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iklim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kerja,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radiasi</a:t>
            </a:r>
            <a:endParaRPr sz="1200">
              <a:latin typeface="Calibri"/>
              <a:cs typeface="Calibri"/>
            </a:endParaRPr>
          </a:p>
          <a:p>
            <a:pPr marL="378460" indent="-287020" algn="just">
              <a:lnSpc>
                <a:spcPct val="100000"/>
              </a:lnSpc>
              <a:buFont typeface="Arial MT"/>
              <a:buChar char="•"/>
              <a:tabLst>
                <a:tab pos="379095" algn="l"/>
              </a:tabLst>
            </a:pPr>
            <a:r>
              <a:rPr sz="1200" spc="-10" dirty="0">
                <a:latin typeface="Calibri"/>
                <a:cs typeface="Calibri"/>
              </a:rPr>
              <a:t>Bahaya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gravitasi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(seperti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jatuh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dari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ketinggian,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terpeleset,</a:t>
            </a:r>
            <a:endParaRPr sz="1200">
              <a:latin typeface="Calibri"/>
              <a:cs typeface="Calibri"/>
            </a:endParaRPr>
          </a:p>
          <a:p>
            <a:pPr marL="37846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tersandung),</a:t>
            </a:r>
            <a:endParaRPr sz="1200">
              <a:latin typeface="Calibri"/>
              <a:cs typeface="Calibri"/>
            </a:endParaRPr>
          </a:p>
          <a:p>
            <a:pPr marL="378460" indent="-287020">
              <a:lnSpc>
                <a:spcPct val="100000"/>
              </a:lnSpc>
              <a:buFont typeface="Arial MT"/>
              <a:buChar char="•"/>
              <a:tabLst>
                <a:tab pos="378460" algn="l"/>
                <a:tab pos="379095" algn="l"/>
              </a:tabLst>
            </a:pPr>
            <a:r>
              <a:rPr sz="1200" spc="-5" dirty="0">
                <a:latin typeface="Calibri"/>
                <a:cs typeface="Calibri"/>
              </a:rPr>
              <a:t>Mekanik (seperti </a:t>
            </a:r>
            <a:r>
              <a:rPr sz="1200" dirty="0">
                <a:latin typeface="Calibri"/>
                <a:cs typeface="Calibri"/>
              </a:rPr>
              <a:t>benda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bergerak,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mesin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potong),</a:t>
            </a:r>
            <a:endParaRPr sz="1200">
              <a:latin typeface="Calibri"/>
              <a:cs typeface="Calibri"/>
            </a:endParaRPr>
          </a:p>
          <a:p>
            <a:pPr marL="378460" indent="-287020">
              <a:lnSpc>
                <a:spcPct val="100000"/>
              </a:lnSpc>
              <a:buFont typeface="Arial MT"/>
              <a:buChar char="•"/>
              <a:tabLst>
                <a:tab pos="378460" algn="l"/>
                <a:tab pos="379095" algn="l"/>
              </a:tabLst>
            </a:pPr>
            <a:r>
              <a:rPr sz="1200" spc="-5" dirty="0">
                <a:latin typeface="Calibri"/>
                <a:cs typeface="Calibri"/>
              </a:rPr>
              <a:t>Listrik,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radiasi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nuklir,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gas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bertekanan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78013" y="1841626"/>
            <a:ext cx="3606165" cy="2296795"/>
          </a:xfrm>
          <a:prstGeom prst="rect">
            <a:avLst/>
          </a:prstGeom>
          <a:solidFill>
            <a:srgbClr val="92D050"/>
          </a:solidFill>
          <a:ln w="12700">
            <a:solidFill>
              <a:srgbClr val="2E528F"/>
            </a:solidFill>
          </a:ln>
        </p:spPr>
        <p:txBody>
          <a:bodyPr vert="horz" wrap="square" lIns="0" tIns="146685" rIns="0" bIns="0" rtlCol="0">
            <a:spAutoFit/>
          </a:bodyPr>
          <a:lstStyle/>
          <a:p>
            <a:pPr marL="264795" marR="81915" indent="-172720" algn="just">
              <a:lnSpc>
                <a:spcPct val="100000"/>
              </a:lnSpc>
              <a:spcBef>
                <a:spcPts val="1155"/>
              </a:spcBef>
              <a:buFont typeface="Arial MT"/>
              <a:buChar char="•"/>
              <a:tabLst>
                <a:tab pos="265430" algn="l"/>
              </a:tabLst>
            </a:pPr>
            <a:r>
              <a:rPr sz="1300" spc="-10" dirty="0">
                <a:latin typeface="Calibri"/>
                <a:cs typeface="Calibri"/>
              </a:rPr>
              <a:t>Bahaya</a:t>
            </a:r>
            <a:r>
              <a:rPr sz="1300" spc="-5" dirty="0">
                <a:latin typeface="Calibri"/>
                <a:cs typeface="Calibri"/>
              </a:rPr>
              <a:t> kimia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berasal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dari</a:t>
            </a:r>
            <a:r>
              <a:rPr sz="1300" spc="285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sifat</a:t>
            </a:r>
            <a:r>
              <a:rPr sz="1300" spc="26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alami/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kandungan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yang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terdapat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dalam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bahan</a:t>
            </a:r>
            <a:r>
              <a:rPr sz="1300" dirty="0">
                <a:latin typeface="Calibri"/>
                <a:cs typeface="Calibri"/>
              </a:rPr>
              <a:t> kimia,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baik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berbentuk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gas,</a:t>
            </a:r>
            <a:r>
              <a:rPr sz="1300" spc="-5" dirty="0">
                <a:latin typeface="Calibri"/>
                <a:cs typeface="Calibri"/>
              </a:rPr>
              <a:t> uap,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cairan,</a:t>
            </a:r>
            <a:r>
              <a:rPr sz="1300" spc="-5" dirty="0">
                <a:latin typeface="Calibri"/>
                <a:cs typeface="Calibri"/>
              </a:rPr>
              <a:t> padatan,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powder,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dll.</a:t>
            </a:r>
            <a:endParaRPr sz="1300">
              <a:latin typeface="Calibri"/>
              <a:cs typeface="Calibri"/>
            </a:endParaRPr>
          </a:p>
          <a:p>
            <a:pPr marL="264795" marR="81915" indent="-172720" algn="just">
              <a:lnSpc>
                <a:spcPct val="100000"/>
              </a:lnSpc>
              <a:buFont typeface="Arial MT"/>
              <a:buChar char="•"/>
              <a:tabLst>
                <a:tab pos="265430" algn="l"/>
              </a:tabLst>
            </a:pPr>
            <a:r>
              <a:rPr sz="1300" spc="-5" dirty="0">
                <a:latin typeface="Calibri"/>
                <a:cs typeface="Calibri"/>
              </a:rPr>
              <a:t>Dampak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kesehatan</a:t>
            </a:r>
            <a:r>
              <a:rPr sz="1300" spc="-5" dirty="0">
                <a:latin typeface="Calibri"/>
                <a:cs typeface="Calibri"/>
              </a:rPr>
              <a:t> akibat</a:t>
            </a:r>
            <a:r>
              <a:rPr sz="1300" dirty="0">
                <a:latin typeface="Calibri"/>
                <a:cs typeface="Calibri"/>
              </a:rPr>
              <a:t> bahan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kimia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dapat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sangat </a:t>
            </a:r>
            <a:r>
              <a:rPr sz="1300" dirty="0">
                <a:latin typeface="Calibri"/>
                <a:cs typeface="Calibri"/>
              </a:rPr>
              <a:t>luas </a:t>
            </a:r>
            <a:r>
              <a:rPr sz="1300" spc="-5" dirty="0">
                <a:latin typeface="Calibri"/>
                <a:cs typeface="Calibri"/>
              </a:rPr>
              <a:t>spektrumnya dari iritasi, </a:t>
            </a:r>
            <a:r>
              <a:rPr sz="1300" dirty="0">
                <a:latin typeface="Calibri"/>
                <a:cs typeface="Calibri"/>
              </a:rPr>
              <a:t>sensitisasi, 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asfiksia,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karsinogenik,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hingga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mutasi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gen.</a:t>
            </a:r>
            <a:endParaRPr sz="1300">
              <a:latin typeface="Calibri"/>
              <a:cs typeface="Calibri"/>
            </a:endParaRPr>
          </a:p>
          <a:p>
            <a:pPr marL="264795" marR="81915" indent="-17272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65430" algn="l"/>
              </a:tabLst>
            </a:pPr>
            <a:r>
              <a:rPr sz="1300" spc="-5" dirty="0">
                <a:latin typeface="Calibri"/>
                <a:cs typeface="Calibri"/>
              </a:rPr>
              <a:t>Pajanan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melalui: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inhalasi</a:t>
            </a:r>
            <a:r>
              <a:rPr sz="1300" dirty="0">
                <a:latin typeface="Calibri"/>
                <a:cs typeface="Calibri"/>
              </a:rPr>
              <a:t> (jalur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pernapasan),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ingesti </a:t>
            </a:r>
            <a:r>
              <a:rPr sz="1300" dirty="0">
                <a:latin typeface="Calibri"/>
                <a:cs typeface="Calibri"/>
              </a:rPr>
              <a:t>(jalur pencernaan), </a:t>
            </a:r>
            <a:r>
              <a:rPr sz="1300" spc="-5" dirty="0">
                <a:latin typeface="Calibri"/>
                <a:cs typeface="Calibri"/>
              </a:rPr>
              <a:t>injeksi, </a:t>
            </a:r>
            <a:r>
              <a:rPr sz="1300" spc="-15" dirty="0">
                <a:latin typeface="Calibri"/>
                <a:cs typeface="Calibri"/>
              </a:rPr>
              <a:t>kontak </a:t>
            </a:r>
            <a:r>
              <a:rPr sz="1300" spc="-5" dirty="0">
                <a:latin typeface="Calibri"/>
                <a:cs typeface="Calibri"/>
              </a:rPr>
              <a:t>mata,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dan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kontak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melalui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kulit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64883" y="4296156"/>
            <a:ext cx="3815079" cy="2052955"/>
          </a:xfrm>
          <a:prstGeom prst="rect">
            <a:avLst/>
          </a:prstGeom>
          <a:solidFill>
            <a:srgbClr val="6F2F9F"/>
          </a:solidFill>
          <a:ln w="127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marL="264795" marR="81915" indent="-172720" algn="just">
              <a:lnSpc>
                <a:spcPct val="100000"/>
              </a:lnSpc>
              <a:buFont typeface="Arial MT"/>
              <a:buChar char="•"/>
              <a:tabLst>
                <a:tab pos="265430" algn="l"/>
              </a:tabLst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Bersumber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dari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organisme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mikroorganisme,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seperti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bakteri,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jamur,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algae,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virus,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tanaman,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binatang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(insect,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lebah,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ular,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dll)</a:t>
            </a:r>
            <a:endParaRPr sz="1200">
              <a:latin typeface="Calibri"/>
              <a:cs typeface="Calibri"/>
            </a:endParaRPr>
          </a:p>
          <a:p>
            <a:pPr marL="264795" indent="-172720" algn="just">
              <a:lnSpc>
                <a:spcPct val="100000"/>
              </a:lnSpc>
              <a:buFont typeface="Arial MT"/>
              <a:buChar char="•"/>
              <a:tabLst>
                <a:tab pos="265430" algn="l"/>
              </a:tabLst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12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menyebabkan</a:t>
            </a:r>
            <a:r>
              <a:rPr sz="12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penyakit</a:t>
            </a:r>
            <a:r>
              <a:rPr sz="12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2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12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menular</a:t>
            </a:r>
            <a:r>
              <a:rPr sz="12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dari</a:t>
            </a:r>
            <a:endParaRPr sz="1200">
              <a:latin typeface="Calibri"/>
              <a:cs typeface="Calibri"/>
            </a:endParaRPr>
          </a:p>
          <a:p>
            <a:pPr marL="264795" algn="just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satu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orang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ke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orang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lain</a:t>
            </a:r>
            <a:endParaRPr sz="1200">
              <a:latin typeface="Calibri"/>
              <a:cs typeface="Calibri"/>
            </a:endParaRPr>
          </a:p>
          <a:p>
            <a:pPr marL="264795" marR="81915" indent="-17272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65430" algn="l"/>
              </a:tabLst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Faktor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mempengaruhi:sistem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pengaturan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udara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(ventilasi),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kelembaban,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suhu,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iluminasi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alami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dari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cahaya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matahari,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Calibri"/>
                <a:cs typeface="Calibri"/>
              </a:rPr>
              <a:t>housekeeping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dan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kekebalan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tubuh </a:t>
            </a:r>
            <a:r>
              <a:rPr sz="1200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manusia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002024" y="2471915"/>
            <a:ext cx="4024630" cy="4053217"/>
            <a:chOff x="3868673" y="2452877"/>
            <a:chExt cx="4024630" cy="4053217"/>
          </a:xfrm>
        </p:grpSpPr>
        <p:sp>
          <p:nvSpPr>
            <p:cNvPr id="26" name="object 26"/>
            <p:cNvSpPr/>
            <p:nvPr/>
          </p:nvSpPr>
          <p:spPr>
            <a:xfrm>
              <a:off x="7602473" y="4546473"/>
              <a:ext cx="290830" cy="331470"/>
            </a:xfrm>
            <a:custGeom>
              <a:avLst/>
              <a:gdLst/>
              <a:ahLst/>
              <a:cxnLst/>
              <a:rect l="l" t="t" r="r" b="b"/>
              <a:pathLst>
                <a:path w="290829" h="331470">
                  <a:moveTo>
                    <a:pt x="214629" y="255269"/>
                  </a:moveTo>
                  <a:lnTo>
                    <a:pt x="214629" y="331469"/>
                  </a:lnTo>
                  <a:lnTo>
                    <a:pt x="271779" y="302894"/>
                  </a:lnTo>
                  <a:lnTo>
                    <a:pt x="227329" y="302894"/>
                  </a:lnTo>
                  <a:lnTo>
                    <a:pt x="227329" y="283844"/>
                  </a:lnTo>
                  <a:lnTo>
                    <a:pt x="271779" y="283844"/>
                  </a:lnTo>
                  <a:lnTo>
                    <a:pt x="214629" y="255269"/>
                  </a:lnTo>
                  <a:close/>
                </a:path>
                <a:path w="290829" h="331470">
                  <a:moveTo>
                    <a:pt x="135890" y="9525"/>
                  </a:moveTo>
                  <a:lnTo>
                    <a:pt x="135890" y="302894"/>
                  </a:lnTo>
                  <a:lnTo>
                    <a:pt x="214629" y="302894"/>
                  </a:lnTo>
                  <a:lnTo>
                    <a:pt x="214629" y="293369"/>
                  </a:lnTo>
                  <a:lnTo>
                    <a:pt x="154940" y="293369"/>
                  </a:lnTo>
                  <a:lnTo>
                    <a:pt x="145415" y="283844"/>
                  </a:lnTo>
                  <a:lnTo>
                    <a:pt x="154940" y="283844"/>
                  </a:lnTo>
                  <a:lnTo>
                    <a:pt x="154940" y="19050"/>
                  </a:lnTo>
                  <a:lnTo>
                    <a:pt x="145415" y="19050"/>
                  </a:lnTo>
                  <a:lnTo>
                    <a:pt x="135890" y="9525"/>
                  </a:lnTo>
                  <a:close/>
                </a:path>
                <a:path w="290829" h="331470">
                  <a:moveTo>
                    <a:pt x="271779" y="283844"/>
                  </a:moveTo>
                  <a:lnTo>
                    <a:pt x="227329" y="283844"/>
                  </a:lnTo>
                  <a:lnTo>
                    <a:pt x="227329" y="302894"/>
                  </a:lnTo>
                  <a:lnTo>
                    <a:pt x="271779" y="302894"/>
                  </a:lnTo>
                  <a:lnTo>
                    <a:pt x="290829" y="293369"/>
                  </a:lnTo>
                  <a:lnTo>
                    <a:pt x="271779" y="283844"/>
                  </a:lnTo>
                  <a:close/>
                </a:path>
                <a:path w="290829" h="331470">
                  <a:moveTo>
                    <a:pt x="154940" y="283844"/>
                  </a:moveTo>
                  <a:lnTo>
                    <a:pt x="145415" y="283844"/>
                  </a:lnTo>
                  <a:lnTo>
                    <a:pt x="154940" y="293369"/>
                  </a:lnTo>
                  <a:lnTo>
                    <a:pt x="154940" y="283844"/>
                  </a:lnTo>
                  <a:close/>
                </a:path>
                <a:path w="290829" h="331470">
                  <a:moveTo>
                    <a:pt x="214629" y="283844"/>
                  </a:moveTo>
                  <a:lnTo>
                    <a:pt x="154940" y="283844"/>
                  </a:lnTo>
                  <a:lnTo>
                    <a:pt x="154940" y="293369"/>
                  </a:lnTo>
                  <a:lnTo>
                    <a:pt x="214629" y="293369"/>
                  </a:lnTo>
                  <a:lnTo>
                    <a:pt x="214629" y="283844"/>
                  </a:lnTo>
                  <a:close/>
                </a:path>
                <a:path w="290829" h="331470">
                  <a:moveTo>
                    <a:pt x="15494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135890" y="19050"/>
                  </a:lnTo>
                  <a:lnTo>
                    <a:pt x="135890" y="9525"/>
                  </a:lnTo>
                  <a:lnTo>
                    <a:pt x="154940" y="9525"/>
                  </a:lnTo>
                  <a:lnTo>
                    <a:pt x="154940" y="0"/>
                  </a:lnTo>
                  <a:close/>
                </a:path>
                <a:path w="290829" h="331470">
                  <a:moveTo>
                    <a:pt x="154940" y="9525"/>
                  </a:moveTo>
                  <a:lnTo>
                    <a:pt x="135890" y="9525"/>
                  </a:lnTo>
                  <a:lnTo>
                    <a:pt x="145415" y="19050"/>
                  </a:lnTo>
                  <a:lnTo>
                    <a:pt x="154940" y="19050"/>
                  </a:lnTo>
                  <a:lnTo>
                    <a:pt x="154940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86021" y="4517898"/>
              <a:ext cx="753745" cy="189865"/>
            </a:xfrm>
            <a:custGeom>
              <a:avLst/>
              <a:gdLst/>
              <a:ahLst/>
              <a:cxnLst/>
              <a:rect l="l" t="t" r="r" b="b"/>
              <a:pathLst>
                <a:path w="753745" h="189864">
                  <a:moveTo>
                    <a:pt x="367283" y="38100"/>
                  </a:moveTo>
                  <a:lnTo>
                    <a:pt x="367283" y="189610"/>
                  </a:lnTo>
                  <a:lnTo>
                    <a:pt x="753490" y="189610"/>
                  </a:lnTo>
                  <a:lnTo>
                    <a:pt x="753490" y="180085"/>
                  </a:lnTo>
                  <a:lnTo>
                    <a:pt x="386333" y="180085"/>
                  </a:lnTo>
                  <a:lnTo>
                    <a:pt x="376808" y="170560"/>
                  </a:lnTo>
                  <a:lnTo>
                    <a:pt x="386333" y="170560"/>
                  </a:lnTo>
                  <a:lnTo>
                    <a:pt x="386333" y="47625"/>
                  </a:lnTo>
                  <a:lnTo>
                    <a:pt x="376808" y="47625"/>
                  </a:lnTo>
                  <a:lnTo>
                    <a:pt x="367283" y="38100"/>
                  </a:lnTo>
                  <a:close/>
                </a:path>
                <a:path w="753745" h="189864">
                  <a:moveTo>
                    <a:pt x="386333" y="170560"/>
                  </a:moveTo>
                  <a:lnTo>
                    <a:pt x="376808" y="170560"/>
                  </a:lnTo>
                  <a:lnTo>
                    <a:pt x="386333" y="180085"/>
                  </a:lnTo>
                  <a:lnTo>
                    <a:pt x="386333" y="170560"/>
                  </a:lnTo>
                  <a:close/>
                </a:path>
                <a:path w="753745" h="189864">
                  <a:moveTo>
                    <a:pt x="753490" y="170560"/>
                  </a:moveTo>
                  <a:lnTo>
                    <a:pt x="386333" y="170560"/>
                  </a:lnTo>
                  <a:lnTo>
                    <a:pt x="386333" y="180085"/>
                  </a:lnTo>
                  <a:lnTo>
                    <a:pt x="753490" y="180085"/>
                  </a:lnTo>
                  <a:lnTo>
                    <a:pt x="753490" y="170560"/>
                  </a:lnTo>
                  <a:close/>
                </a:path>
                <a:path w="753745" h="189864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7625"/>
                  </a:lnTo>
                  <a:lnTo>
                    <a:pt x="63500" y="47625"/>
                  </a:lnTo>
                  <a:lnTo>
                    <a:pt x="63500" y="28575"/>
                  </a:lnTo>
                  <a:lnTo>
                    <a:pt x="76200" y="28575"/>
                  </a:lnTo>
                  <a:lnTo>
                    <a:pt x="76200" y="0"/>
                  </a:lnTo>
                  <a:close/>
                </a:path>
                <a:path w="753745" h="189864">
                  <a:moveTo>
                    <a:pt x="76200" y="28575"/>
                  </a:moveTo>
                  <a:lnTo>
                    <a:pt x="63500" y="28575"/>
                  </a:lnTo>
                  <a:lnTo>
                    <a:pt x="63500" y="47625"/>
                  </a:lnTo>
                  <a:lnTo>
                    <a:pt x="76200" y="47625"/>
                  </a:lnTo>
                  <a:lnTo>
                    <a:pt x="76200" y="28575"/>
                  </a:lnTo>
                  <a:close/>
                </a:path>
                <a:path w="753745" h="189864">
                  <a:moveTo>
                    <a:pt x="386333" y="28575"/>
                  </a:moveTo>
                  <a:lnTo>
                    <a:pt x="76200" y="28575"/>
                  </a:lnTo>
                  <a:lnTo>
                    <a:pt x="76200" y="47625"/>
                  </a:lnTo>
                  <a:lnTo>
                    <a:pt x="367283" y="47625"/>
                  </a:lnTo>
                  <a:lnTo>
                    <a:pt x="367283" y="38100"/>
                  </a:lnTo>
                  <a:lnTo>
                    <a:pt x="386333" y="38100"/>
                  </a:lnTo>
                  <a:lnTo>
                    <a:pt x="386333" y="28575"/>
                  </a:lnTo>
                  <a:close/>
                </a:path>
                <a:path w="753745" h="189864">
                  <a:moveTo>
                    <a:pt x="386333" y="38100"/>
                  </a:moveTo>
                  <a:lnTo>
                    <a:pt x="367283" y="38100"/>
                  </a:lnTo>
                  <a:lnTo>
                    <a:pt x="376808" y="47625"/>
                  </a:lnTo>
                  <a:lnTo>
                    <a:pt x="386333" y="47625"/>
                  </a:lnTo>
                  <a:lnTo>
                    <a:pt x="386333" y="3810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68673" y="2452877"/>
              <a:ext cx="360045" cy="350520"/>
            </a:xfrm>
            <a:custGeom>
              <a:avLst/>
              <a:gdLst/>
              <a:ahLst/>
              <a:cxnLst/>
              <a:rect l="l" t="t" r="r" b="b"/>
              <a:pathLst>
                <a:path w="360045" h="350519">
                  <a:moveTo>
                    <a:pt x="170434" y="38100"/>
                  </a:moveTo>
                  <a:lnTo>
                    <a:pt x="170434" y="350266"/>
                  </a:lnTo>
                  <a:lnTo>
                    <a:pt x="360045" y="350266"/>
                  </a:lnTo>
                  <a:lnTo>
                    <a:pt x="360045" y="340741"/>
                  </a:lnTo>
                  <a:lnTo>
                    <a:pt x="189484" y="340741"/>
                  </a:lnTo>
                  <a:lnTo>
                    <a:pt x="179959" y="331216"/>
                  </a:lnTo>
                  <a:lnTo>
                    <a:pt x="189484" y="331216"/>
                  </a:lnTo>
                  <a:lnTo>
                    <a:pt x="189484" y="47625"/>
                  </a:lnTo>
                  <a:lnTo>
                    <a:pt x="179959" y="47625"/>
                  </a:lnTo>
                  <a:lnTo>
                    <a:pt x="170434" y="38100"/>
                  </a:lnTo>
                  <a:close/>
                </a:path>
                <a:path w="360045" h="350519">
                  <a:moveTo>
                    <a:pt x="189484" y="331216"/>
                  </a:moveTo>
                  <a:lnTo>
                    <a:pt x="179959" y="331216"/>
                  </a:lnTo>
                  <a:lnTo>
                    <a:pt x="189484" y="340741"/>
                  </a:lnTo>
                  <a:lnTo>
                    <a:pt x="189484" y="331216"/>
                  </a:lnTo>
                  <a:close/>
                </a:path>
                <a:path w="360045" h="350519">
                  <a:moveTo>
                    <a:pt x="360045" y="331216"/>
                  </a:moveTo>
                  <a:lnTo>
                    <a:pt x="189484" y="331216"/>
                  </a:lnTo>
                  <a:lnTo>
                    <a:pt x="189484" y="340741"/>
                  </a:lnTo>
                  <a:lnTo>
                    <a:pt x="360045" y="340741"/>
                  </a:lnTo>
                  <a:lnTo>
                    <a:pt x="360045" y="331216"/>
                  </a:lnTo>
                  <a:close/>
                </a:path>
                <a:path w="360045" h="350519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7625"/>
                  </a:lnTo>
                  <a:lnTo>
                    <a:pt x="63500" y="47625"/>
                  </a:lnTo>
                  <a:lnTo>
                    <a:pt x="63500" y="28575"/>
                  </a:lnTo>
                  <a:lnTo>
                    <a:pt x="76200" y="28575"/>
                  </a:lnTo>
                  <a:lnTo>
                    <a:pt x="76200" y="0"/>
                  </a:lnTo>
                  <a:close/>
                </a:path>
                <a:path w="360045" h="350519">
                  <a:moveTo>
                    <a:pt x="76200" y="28575"/>
                  </a:moveTo>
                  <a:lnTo>
                    <a:pt x="63500" y="28575"/>
                  </a:lnTo>
                  <a:lnTo>
                    <a:pt x="63500" y="47625"/>
                  </a:lnTo>
                  <a:lnTo>
                    <a:pt x="76200" y="47625"/>
                  </a:lnTo>
                  <a:lnTo>
                    <a:pt x="76200" y="28575"/>
                  </a:lnTo>
                  <a:close/>
                </a:path>
                <a:path w="360045" h="350519">
                  <a:moveTo>
                    <a:pt x="189484" y="28575"/>
                  </a:moveTo>
                  <a:lnTo>
                    <a:pt x="76200" y="28575"/>
                  </a:lnTo>
                  <a:lnTo>
                    <a:pt x="76200" y="47625"/>
                  </a:lnTo>
                  <a:lnTo>
                    <a:pt x="170434" y="47625"/>
                  </a:lnTo>
                  <a:lnTo>
                    <a:pt x="170434" y="38100"/>
                  </a:lnTo>
                  <a:lnTo>
                    <a:pt x="189484" y="38100"/>
                  </a:lnTo>
                  <a:lnTo>
                    <a:pt x="189484" y="28575"/>
                  </a:lnTo>
                  <a:close/>
                </a:path>
                <a:path w="360045" h="350519">
                  <a:moveTo>
                    <a:pt x="189484" y="38100"/>
                  </a:moveTo>
                  <a:lnTo>
                    <a:pt x="170434" y="38100"/>
                  </a:lnTo>
                  <a:lnTo>
                    <a:pt x="179959" y="47625"/>
                  </a:lnTo>
                  <a:lnTo>
                    <a:pt x="189484" y="47625"/>
                  </a:lnTo>
                  <a:lnTo>
                    <a:pt x="189484" y="3810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72177" y="5187072"/>
              <a:ext cx="2865881" cy="1319022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312038" y="3173792"/>
            <a:ext cx="3529965" cy="2912745"/>
          </a:xfrm>
          <a:prstGeom prst="rect">
            <a:avLst/>
          </a:prstGeom>
          <a:solidFill>
            <a:srgbClr val="00AFEF"/>
          </a:solidFill>
          <a:ln w="127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377825" marR="83820" indent="-287020" algn="just">
              <a:lnSpc>
                <a:spcPct val="100000"/>
              </a:lnSpc>
              <a:buFont typeface="Arial MT"/>
              <a:buChar char="•"/>
              <a:tabLst>
                <a:tab pos="378460" algn="l"/>
              </a:tabLst>
            </a:pPr>
            <a:r>
              <a:rPr sz="1500" spc="-5" dirty="0">
                <a:latin typeface="Calibri"/>
                <a:cs typeface="Calibri"/>
              </a:rPr>
              <a:t>Disebabkan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karena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ketidaksesuaian 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interaksi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antara</a:t>
            </a:r>
            <a:r>
              <a:rPr sz="1500" spc="-10" dirty="0">
                <a:latin typeface="Calibri"/>
                <a:cs typeface="Calibri"/>
              </a:rPr>
              <a:t> pekerja,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peralatan,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lingkungan </a:t>
            </a:r>
            <a:r>
              <a:rPr sz="1500" spc="-5" dirty="0">
                <a:latin typeface="Calibri"/>
                <a:cs typeface="Calibri"/>
              </a:rPr>
              <a:t>dan </a:t>
            </a:r>
            <a:r>
              <a:rPr sz="1500" spc="-10" dirty="0">
                <a:latin typeface="Calibri"/>
                <a:cs typeface="Calibri"/>
              </a:rPr>
              <a:t>organisasi kerja </a:t>
            </a:r>
            <a:r>
              <a:rPr sz="1500" spc="-5" dirty="0">
                <a:latin typeface="Calibri"/>
                <a:cs typeface="Calibri"/>
              </a:rPr>
              <a:t>(desain 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peralatan,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tempat,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prosedur,</a:t>
            </a:r>
            <a:r>
              <a:rPr sz="1500" spc="3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dan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postur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kerja).</a:t>
            </a:r>
            <a:endParaRPr sz="1500" dirty="0">
              <a:latin typeface="Calibri"/>
              <a:cs typeface="Calibri"/>
            </a:endParaRPr>
          </a:p>
          <a:p>
            <a:pPr marL="377825" marR="83185" indent="-287020" algn="just">
              <a:lnSpc>
                <a:spcPct val="100000"/>
              </a:lnSpc>
              <a:buFont typeface="Arial MT"/>
              <a:buChar char="•"/>
              <a:tabLst>
                <a:tab pos="378460" algn="l"/>
              </a:tabLst>
            </a:pPr>
            <a:r>
              <a:rPr sz="1500" spc="-5" dirty="0">
                <a:latin typeface="Calibri"/>
                <a:cs typeface="Calibri"/>
              </a:rPr>
              <a:t>Dampak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kesehatan:</a:t>
            </a:r>
            <a:r>
              <a:rPr sz="1500" spc="-5" dirty="0">
                <a:latin typeface="Calibri"/>
                <a:cs typeface="Calibri"/>
              </a:rPr>
              <a:t> Gangguan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Otot 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Tulang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Rangka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Akibat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Kerja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(GOTRAK)</a:t>
            </a:r>
            <a:endParaRPr sz="1500" dirty="0">
              <a:latin typeface="Calibri"/>
              <a:cs typeface="Calibri"/>
            </a:endParaRPr>
          </a:p>
          <a:p>
            <a:pPr marL="377825" marR="83820" indent="-287020" algn="just">
              <a:lnSpc>
                <a:spcPct val="100000"/>
              </a:lnSpc>
              <a:buFont typeface="Arial MT"/>
              <a:buChar char="•"/>
              <a:tabLst>
                <a:tab pos="378460" algn="l"/>
              </a:tabLst>
            </a:pPr>
            <a:r>
              <a:rPr sz="1500" spc="-15" dirty="0">
                <a:latin typeface="Calibri"/>
                <a:cs typeface="Calibri"/>
              </a:rPr>
              <a:t>Faktor</a:t>
            </a:r>
            <a:r>
              <a:rPr sz="1500" spc="-10" dirty="0">
                <a:latin typeface="Calibri"/>
                <a:cs typeface="Calibri"/>
              </a:rPr>
              <a:t> risiko:</a:t>
            </a:r>
            <a:r>
              <a:rPr sz="1500" spc="-5" dirty="0">
                <a:latin typeface="Calibri"/>
                <a:cs typeface="Calibri"/>
              </a:rPr>
              <a:t> postur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statis,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postur </a:t>
            </a:r>
            <a:r>
              <a:rPr sz="1500" spc="-5" dirty="0">
                <a:latin typeface="Calibri"/>
                <a:cs typeface="Calibri"/>
              </a:rPr>
              <a:t> janggal,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penanganan</a:t>
            </a:r>
            <a:r>
              <a:rPr sz="1500" dirty="0">
                <a:latin typeface="Calibri"/>
                <a:cs typeface="Calibri"/>
              </a:rPr>
              <a:t> beban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manual,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pekerjaan</a:t>
            </a:r>
            <a:r>
              <a:rPr sz="1500" spc="-5" dirty="0">
                <a:latin typeface="Calibri"/>
                <a:cs typeface="Calibri"/>
              </a:rPr>
              <a:t> repetitive,</a:t>
            </a:r>
            <a:r>
              <a:rPr sz="1500" spc="3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berat</a:t>
            </a:r>
            <a:r>
              <a:rPr sz="1500" spc="3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beban 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objek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4607" y="427989"/>
            <a:ext cx="3514725" cy="2414270"/>
          </a:xfrm>
          <a:prstGeom prst="rect">
            <a:avLst/>
          </a:prstGeom>
          <a:solidFill>
            <a:srgbClr val="FF990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263525" marR="83185" indent="-172720" algn="just">
              <a:lnSpc>
                <a:spcPct val="100000"/>
              </a:lnSpc>
              <a:spcBef>
                <a:spcPts val="860"/>
              </a:spcBef>
              <a:buFont typeface="Arial MT"/>
              <a:buChar char="•"/>
              <a:tabLst>
                <a:tab pos="264160" algn="l"/>
              </a:tabLst>
            </a:pPr>
            <a:r>
              <a:rPr sz="1200" spc="-5" dirty="0">
                <a:latin typeface="Calibri"/>
                <a:cs typeface="Calibri"/>
              </a:rPr>
              <a:t>Hasil </a:t>
            </a:r>
            <a:r>
              <a:rPr sz="1200" spc="-10" dirty="0">
                <a:latin typeface="Calibri"/>
                <a:cs typeface="Calibri"/>
              </a:rPr>
              <a:t>interaksi antara </a:t>
            </a:r>
            <a:r>
              <a:rPr sz="1200" spc="-5" dirty="0">
                <a:latin typeface="Calibri"/>
                <a:cs typeface="Calibri"/>
              </a:rPr>
              <a:t>aspek </a:t>
            </a:r>
            <a:r>
              <a:rPr sz="1200" dirty="0">
                <a:latin typeface="Calibri"/>
                <a:cs typeface="Calibri"/>
              </a:rPr>
              <a:t>desain </a:t>
            </a:r>
            <a:r>
              <a:rPr sz="1200" spc="-10" dirty="0">
                <a:latin typeface="Calibri"/>
                <a:cs typeface="Calibri"/>
              </a:rPr>
              <a:t>kerja, organisasi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dan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pengelolaan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pekerjaan,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kondisi</a:t>
            </a:r>
            <a:r>
              <a:rPr sz="1200" spc="-5" dirty="0">
                <a:latin typeface="Calibri"/>
                <a:cs typeface="Calibri"/>
              </a:rPr>
              <a:t> sosial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serta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lingkungan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yang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dapat</a:t>
            </a:r>
            <a:r>
              <a:rPr sz="1200" spc="-5" dirty="0">
                <a:latin typeface="Calibri"/>
                <a:cs typeface="Calibri"/>
              </a:rPr>
              <a:t> mempengaruhi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kesehatan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pekerja </a:t>
            </a:r>
            <a:r>
              <a:rPr sz="1200" dirty="0">
                <a:latin typeface="Calibri"/>
                <a:cs typeface="Calibri"/>
              </a:rPr>
              <a:t>melalui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persepsi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pengalamannya</a:t>
            </a:r>
            <a:endParaRPr sz="1200" dirty="0">
              <a:latin typeface="Calibri"/>
              <a:cs typeface="Calibri"/>
            </a:endParaRPr>
          </a:p>
          <a:p>
            <a:pPr marL="263525" marR="83185" indent="-172720" algn="just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200" spc="-10" dirty="0">
                <a:latin typeface="Calibri"/>
                <a:cs typeface="Calibri"/>
              </a:rPr>
              <a:t>Bahaya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ini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dapat</a:t>
            </a:r>
            <a:r>
              <a:rPr sz="1200" spc="-5" dirty="0">
                <a:latin typeface="Calibri"/>
                <a:cs typeface="Calibri"/>
              </a:rPr>
              <a:t> mempengaruhi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produktivitas </a:t>
            </a:r>
            <a:r>
              <a:rPr sz="1200" spc="-5" dirty="0">
                <a:latin typeface="Calibri"/>
                <a:cs typeface="Calibri"/>
              </a:rPr>
              <a:t> perusahaan,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kualitas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produk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jasa,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dan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iklim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kerja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organisasi.</a:t>
            </a:r>
            <a:endParaRPr sz="1200" dirty="0">
              <a:latin typeface="Calibri"/>
              <a:cs typeface="Calibri"/>
            </a:endParaRPr>
          </a:p>
          <a:p>
            <a:pPr marL="263525" marR="83820" indent="-172720" algn="just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200" spc="-10" dirty="0">
                <a:latin typeface="Calibri"/>
                <a:cs typeface="Calibri"/>
              </a:rPr>
              <a:t>Contoh </a:t>
            </a:r>
            <a:r>
              <a:rPr sz="1200" dirty="0">
                <a:latin typeface="Calibri"/>
                <a:cs typeface="Calibri"/>
              </a:rPr>
              <a:t>: </a:t>
            </a:r>
            <a:r>
              <a:rPr sz="1200" spc="-10" dirty="0">
                <a:latin typeface="Calibri"/>
                <a:cs typeface="Calibri"/>
              </a:rPr>
              <a:t>gaji </a:t>
            </a:r>
            <a:r>
              <a:rPr sz="1200" spc="-5" dirty="0">
                <a:latin typeface="Calibri"/>
                <a:cs typeface="Calibri"/>
              </a:rPr>
              <a:t>dan </a:t>
            </a:r>
            <a:r>
              <a:rPr sz="1200" spc="-10" dirty="0">
                <a:latin typeface="Calibri"/>
                <a:cs typeface="Calibri"/>
              </a:rPr>
              <a:t>fasilitas kerja kurang, hubungan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kerja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yang </a:t>
            </a:r>
            <a:r>
              <a:rPr sz="1200" spc="-5" dirty="0">
                <a:latin typeface="Calibri"/>
                <a:cs typeface="Calibri"/>
              </a:rPr>
              <a:t>tidak baik, </a:t>
            </a:r>
            <a:r>
              <a:rPr sz="1200" spc="-10" dirty="0">
                <a:latin typeface="Calibri"/>
                <a:cs typeface="Calibri"/>
              </a:rPr>
              <a:t>komunikasi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yang tidak baik, </a:t>
            </a:r>
            <a:r>
              <a:rPr sz="1200" dirty="0">
                <a:latin typeface="Calibri"/>
                <a:cs typeface="Calibri"/>
              </a:rPr>
              <a:t> dll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5366765" y="5598363"/>
            <a:ext cx="13487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Bahaya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Lain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Bencana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Alam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888" y="486157"/>
            <a:ext cx="11060812" cy="58856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0" y="989013"/>
            <a:ext cx="3484563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65" dirty="0">
                <a:solidFill>
                  <a:srgbClr val="000000"/>
                </a:solidFill>
              </a:rPr>
              <a:t>INSIDEN</a:t>
            </a:r>
            <a:endParaRPr sz="400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4294967295"/>
          </p:nvPr>
        </p:nvSpPr>
        <p:spPr>
          <a:xfrm>
            <a:off x="0" y="2003425"/>
            <a:ext cx="10058400" cy="37607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100"/>
              </a:spcBef>
            </a:pPr>
            <a:r>
              <a:rPr spc="145" dirty="0"/>
              <a:t>Insiden</a:t>
            </a:r>
            <a:r>
              <a:rPr spc="235" dirty="0"/>
              <a:t> </a:t>
            </a:r>
            <a:r>
              <a:rPr spc="195" dirty="0"/>
              <a:t>merupakan</a:t>
            </a:r>
            <a:r>
              <a:rPr spc="215" dirty="0"/>
              <a:t> </a:t>
            </a:r>
            <a:r>
              <a:rPr spc="155" dirty="0"/>
              <a:t>kejadian</a:t>
            </a:r>
            <a:r>
              <a:rPr spc="240" dirty="0"/>
              <a:t> </a:t>
            </a:r>
            <a:r>
              <a:rPr spc="160" dirty="0"/>
              <a:t>yang</a:t>
            </a:r>
            <a:r>
              <a:rPr spc="245" dirty="0"/>
              <a:t> </a:t>
            </a:r>
            <a:r>
              <a:rPr spc="145" dirty="0"/>
              <a:t>berkaitan</a:t>
            </a:r>
            <a:r>
              <a:rPr spc="225" dirty="0"/>
              <a:t> </a:t>
            </a:r>
            <a:r>
              <a:rPr spc="170" dirty="0"/>
              <a:t>dengan</a:t>
            </a:r>
            <a:r>
              <a:rPr spc="254" dirty="0"/>
              <a:t> </a:t>
            </a:r>
            <a:r>
              <a:rPr spc="145" dirty="0"/>
              <a:t>pekerjaan</a:t>
            </a:r>
            <a:r>
              <a:rPr spc="229" dirty="0"/>
              <a:t> </a:t>
            </a:r>
            <a:r>
              <a:rPr spc="165" dirty="0"/>
              <a:t>yang</a:t>
            </a:r>
          </a:p>
          <a:p>
            <a:pPr marL="46990" marR="651510">
              <a:lnSpc>
                <a:spcPct val="170000"/>
              </a:lnSpc>
            </a:pPr>
            <a:r>
              <a:rPr spc="180" dirty="0"/>
              <a:t>mengakibatkan</a:t>
            </a:r>
            <a:r>
              <a:rPr spc="204" dirty="0"/>
              <a:t> </a:t>
            </a:r>
            <a:r>
              <a:rPr spc="210" dirty="0"/>
              <a:t>atau</a:t>
            </a:r>
            <a:r>
              <a:rPr spc="240" dirty="0"/>
              <a:t> </a:t>
            </a:r>
            <a:r>
              <a:rPr spc="160" dirty="0"/>
              <a:t>bisa</a:t>
            </a:r>
            <a:r>
              <a:rPr spc="235" dirty="0"/>
              <a:t> </a:t>
            </a:r>
            <a:r>
              <a:rPr spc="180" dirty="0"/>
              <a:t>saja</a:t>
            </a:r>
            <a:r>
              <a:rPr spc="245" dirty="0"/>
              <a:t> </a:t>
            </a:r>
            <a:r>
              <a:rPr spc="180" dirty="0"/>
              <a:t>mengakibatkan</a:t>
            </a:r>
            <a:r>
              <a:rPr spc="235" dirty="0"/>
              <a:t> </a:t>
            </a:r>
            <a:r>
              <a:rPr spc="145" dirty="0"/>
              <a:t>cidera,</a:t>
            </a:r>
            <a:r>
              <a:rPr spc="240" dirty="0"/>
              <a:t> </a:t>
            </a:r>
            <a:r>
              <a:rPr spc="160" dirty="0"/>
              <a:t>sakit</a:t>
            </a:r>
            <a:r>
              <a:rPr spc="245" dirty="0"/>
              <a:t> </a:t>
            </a:r>
            <a:r>
              <a:rPr spc="85" dirty="0"/>
              <a:t>(terlepas</a:t>
            </a:r>
            <a:r>
              <a:rPr spc="245" dirty="0"/>
              <a:t> </a:t>
            </a:r>
            <a:r>
              <a:rPr spc="114" dirty="0"/>
              <a:t>dari </a:t>
            </a:r>
            <a:r>
              <a:rPr spc="-515" dirty="0"/>
              <a:t> </a:t>
            </a:r>
            <a:r>
              <a:rPr spc="150" dirty="0"/>
              <a:t>tingkat</a:t>
            </a:r>
            <a:r>
              <a:rPr spc="220" dirty="0"/>
              <a:t> </a:t>
            </a:r>
            <a:r>
              <a:rPr spc="150" dirty="0"/>
              <a:t>keparahannya)</a:t>
            </a:r>
            <a:r>
              <a:rPr spc="235" dirty="0"/>
              <a:t> </a:t>
            </a:r>
            <a:r>
              <a:rPr spc="215" dirty="0"/>
              <a:t>ataupun</a:t>
            </a:r>
            <a:r>
              <a:rPr spc="235" dirty="0"/>
              <a:t> </a:t>
            </a:r>
            <a:r>
              <a:rPr spc="185" dirty="0"/>
              <a:t>kematian.</a:t>
            </a:r>
          </a:p>
          <a:p>
            <a:pPr marL="34290">
              <a:lnSpc>
                <a:spcPct val="100000"/>
              </a:lnSpc>
            </a:pPr>
            <a:endParaRPr sz="2800" dirty="0"/>
          </a:p>
          <a:p>
            <a:pPr marL="34290">
              <a:lnSpc>
                <a:spcPct val="100000"/>
              </a:lnSpc>
              <a:spcBef>
                <a:spcPts val="55"/>
              </a:spcBef>
            </a:pPr>
            <a:endParaRPr sz="3050" dirty="0"/>
          </a:p>
          <a:p>
            <a:pPr marL="46990">
              <a:lnSpc>
                <a:spcPct val="100000"/>
              </a:lnSpc>
            </a:pPr>
            <a:r>
              <a:rPr i="1" spc="105" dirty="0">
                <a:latin typeface="Cambria"/>
                <a:cs typeface="Cambria"/>
              </a:rPr>
              <a:t>Work-related</a:t>
            </a:r>
            <a:r>
              <a:rPr i="1" spc="254" dirty="0">
                <a:latin typeface="Cambria"/>
                <a:cs typeface="Cambria"/>
              </a:rPr>
              <a:t> </a:t>
            </a:r>
            <a:r>
              <a:rPr i="1" spc="80" dirty="0">
                <a:latin typeface="Cambria"/>
                <a:cs typeface="Cambria"/>
              </a:rPr>
              <a:t>event(s)</a:t>
            </a:r>
            <a:r>
              <a:rPr i="1" spc="260" dirty="0">
                <a:latin typeface="Cambria"/>
                <a:cs typeface="Cambria"/>
              </a:rPr>
              <a:t> </a:t>
            </a:r>
            <a:r>
              <a:rPr i="1" spc="100" dirty="0">
                <a:latin typeface="Cambria"/>
                <a:cs typeface="Cambria"/>
              </a:rPr>
              <a:t>in</a:t>
            </a:r>
            <a:r>
              <a:rPr i="1" spc="225" dirty="0">
                <a:latin typeface="Cambria"/>
                <a:cs typeface="Cambria"/>
              </a:rPr>
              <a:t> </a:t>
            </a:r>
            <a:r>
              <a:rPr i="1" spc="170" dirty="0">
                <a:latin typeface="Cambria"/>
                <a:cs typeface="Cambria"/>
              </a:rPr>
              <a:t>which</a:t>
            </a:r>
            <a:r>
              <a:rPr i="1" spc="254" dirty="0">
                <a:latin typeface="Cambria"/>
                <a:cs typeface="Cambria"/>
              </a:rPr>
              <a:t> </a:t>
            </a:r>
            <a:r>
              <a:rPr i="1" spc="175" dirty="0">
                <a:latin typeface="Cambria"/>
                <a:cs typeface="Cambria"/>
              </a:rPr>
              <a:t>an</a:t>
            </a:r>
            <a:r>
              <a:rPr i="1" spc="250" dirty="0">
                <a:latin typeface="Cambria"/>
                <a:cs typeface="Cambria"/>
              </a:rPr>
              <a:t> </a:t>
            </a:r>
            <a:r>
              <a:rPr i="1" spc="120" dirty="0">
                <a:latin typeface="Cambria"/>
                <a:cs typeface="Cambria"/>
              </a:rPr>
              <a:t>injury</a:t>
            </a:r>
            <a:r>
              <a:rPr i="1" spc="235" dirty="0">
                <a:latin typeface="Cambria"/>
                <a:cs typeface="Cambria"/>
              </a:rPr>
              <a:t> </a:t>
            </a:r>
            <a:r>
              <a:rPr i="1" spc="25" dirty="0">
                <a:latin typeface="Cambria"/>
                <a:cs typeface="Cambria"/>
              </a:rPr>
              <a:t>or</a:t>
            </a:r>
            <a:r>
              <a:rPr i="1" spc="200" dirty="0">
                <a:latin typeface="Cambria"/>
                <a:cs typeface="Cambria"/>
              </a:rPr>
              <a:t> </a:t>
            </a:r>
            <a:r>
              <a:rPr i="1" spc="20" dirty="0">
                <a:latin typeface="Cambria"/>
                <a:cs typeface="Cambria"/>
              </a:rPr>
              <a:t>ill</a:t>
            </a:r>
            <a:r>
              <a:rPr i="1" spc="220" dirty="0">
                <a:latin typeface="Cambria"/>
                <a:cs typeface="Cambria"/>
              </a:rPr>
              <a:t> </a:t>
            </a:r>
            <a:r>
              <a:rPr i="1" spc="130" dirty="0">
                <a:latin typeface="Cambria"/>
                <a:cs typeface="Cambria"/>
              </a:rPr>
              <a:t>health</a:t>
            </a:r>
            <a:r>
              <a:rPr i="1" spc="260" dirty="0">
                <a:latin typeface="Cambria"/>
                <a:cs typeface="Cambria"/>
              </a:rPr>
              <a:t> </a:t>
            </a:r>
            <a:r>
              <a:rPr i="1" spc="135" dirty="0">
                <a:latin typeface="Cambria"/>
                <a:cs typeface="Cambria"/>
              </a:rPr>
              <a:t>(regardless</a:t>
            </a:r>
            <a:r>
              <a:rPr i="1" spc="245" dirty="0">
                <a:latin typeface="Cambria"/>
                <a:cs typeface="Cambria"/>
              </a:rPr>
              <a:t> </a:t>
            </a:r>
            <a:r>
              <a:rPr i="1" spc="90" dirty="0">
                <a:latin typeface="Cambria"/>
                <a:cs typeface="Cambria"/>
              </a:rPr>
              <a:t>of</a:t>
            </a:r>
            <a:r>
              <a:rPr i="1" spc="204" dirty="0">
                <a:latin typeface="Cambria"/>
                <a:cs typeface="Cambria"/>
              </a:rPr>
              <a:t> </a:t>
            </a:r>
            <a:r>
              <a:rPr i="1" spc="110" dirty="0">
                <a:latin typeface="Cambria"/>
                <a:cs typeface="Cambria"/>
              </a:rPr>
              <a:t>severity)</a:t>
            </a:r>
            <a:r>
              <a:rPr i="1" spc="245" dirty="0">
                <a:latin typeface="Cambria"/>
                <a:cs typeface="Cambria"/>
              </a:rPr>
              <a:t> </a:t>
            </a:r>
            <a:r>
              <a:rPr i="1" spc="25" dirty="0">
                <a:latin typeface="Cambria"/>
                <a:cs typeface="Cambria"/>
              </a:rPr>
              <a:t>or</a:t>
            </a:r>
          </a:p>
          <a:p>
            <a:pPr marL="46990">
              <a:lnSpc>
                <a:spcPct val="100000"/>
              </a:lnSpc>
              <a:spcBef>
                <a:spcPts val="2020"/>
              </a:spcBef>
            </a:pPr>
            <a:r>
              <a:rPr i="1" spc="105" dirty="0">
                <a:latin typeface="Cambria"/>
                <a:cs typeface="Cambria"/>
              </a:rPr>
              <a:t>fatality</a:t>
            </a:r>
            <a:r>
              <a:rPr i="1" spc="245" dirty="0">
                <a:latin typeface="Cambria"/>
                <a:cs typeface="Cambria"/>
              </a:rPr>
              <a:t> </a:t>
            </a:r>
            <a:r>
              <a:rPr i="1" spc="114" dirty="0">
                <a:latin typeface="Cambria"/>
                <a:cs typeface="Cambria"/>
              </a:rPr>
              <a:t>occurred</a:t>
            </a:r>
            <a:r>
              <a:rPr i="1" spc="204" dirty="0">
                <a:latin typeface="Cambria"/>
                <a:cs typeface="Cambria"/>
              </a:rPr>
              <a:t> </a:t>
            </a:r>
            <a:r>
              <a:rPr i="1" spc="25" dirty="0">
                <a:latin typeface="Cambria"/>
                <a:cs typeface="Cambria"/>
              </a:rPr>
              <a:t>or</a:t>
            </a:r>
            <a:r>
              <a:rPr i="1" spc="200" dirty="0">
                <a:latin typeface="Cambria"/>
                <a:cs typeface="Cambria"/>
              </a:rPr>
              <a:t> </a:t>
            </a:r>
            <a:r>
              <a:rPr i="1" spc="140" dirty="0">
                <a:latin typeface="Cambria"/>
                <a:cs typeface="Cambria"/>
              </a:rPr>
              <a:t>could</a:t>
            </a:r>
            <a:r>
              <a:rPr i="1" spc="204" dirty="0">
                <a:latin typeface="Cambria"/>
                <a:cs typeface="Cambria"/>
              </a:rPr>
              <a:t> </a:t>
            </a:r>
            <a:r>
              <a:rPr i="1" spc="190" dirty="0">
                <a:latin typeface="Cambria"/>
                <a:cs typeface="Cambria"/>
              </a:rPr>
              <a:t>have</a:t>
            </a:r>
            <a:r>
              <a:rPr i="1" spc="260" dirty="0">
                <a:latin typeface="Cambria"/>
                <a:cs typeface="Cambria"/>
              </a:rPr>
              <a:t> </a:t>
            </a:r>
            <a:r>
              <a:rPr i="1" spc="125" dirty="0">
                <a:latin typeface="Cambria"/>
                <a:cs typeface="Cambria"/>
              </a:rPr>
              <a:t>occurred.</a:t>
            </a:r>
          </a:p>
          <a:p>
            <a:pPr marL="34290" marR="5080" algn="r">
              <a:lnSpc>
                <a:spcPct val="100000"/>
              </a:lnSpc>
              <a:spcBef>
                <a:spcPts val="2014"/>
              </a:spcBef>
            </a:pPr>
            <a:r>
              <a:rPr b="1" spc="-10" dirty="0">
                <a:latin typeface="Calibri"/>
                <a:cs typeface="Calibri"/>
              </a:rPr>
              <a:t>OHSAS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18001:2007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0" y="498475"/>
            <a:ext cx="42291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35" dirty="0">
                <a:solidFill>
                  <a:srgbClr val="000000"/>
                </a:solidFill>
              </a:rPr>
              <a:t>Jen</a:t>
            </a:r>
            <a:r>
              <a:rPr sz="3600" spc="-180" dirty="0">
                <a:solidFill>
                  <a:srgbClr val="000000"/>
                </a:solidFill>
              </a:rPr>
              <a:t>i</a:t>
            </a:r>
            <a:r>
              <a:rPr sz="3600" spc="-725" dirty="0">
                <a:solidFill>
                  <a:srgbClr val="000000"/>
                </a:solidFill>
              </a:rPr>
              <a:t>s</a:t>
            </a:r>
            <a:r>
              <a:rPr sz="3600" spc="-100" dirty="0">
                <a:solidFill>
                  <a:srgbClr val="000000"/>
                </a:solidFill>
              </a:rPr>
              <a:t> </a:t>
            </a:r>
            <a:r>
              <a:rPr sz="3600" spc="-180" dirty="0">
                <a:solidFill>
                  <a:srgbClr val="000000"/>
                </a:solidFill>
              </a:rPr>
              <a:t>Insid</a:t>
            </a:r>
            <a:r>
              <a:rPr sz="3600" spc="-229" dirty="0">
                <a:solidFill>
                  <a:srgbClr val="000000"/>
                </a:solidFill>
              </a:rPr>
              <a:t>e</a:t>
            </a:r>
            <a:r>
              <a:rPr sz="3600" spc="-160" dirty="0">
                <a:solidFill>
                  <a:srgbClr val="000000"/>
                </a:solidFill>
              </a:rPr>
              <a:t>n</a:t>
            </a:r>
            <a:r>
              <a:rPr sz="3600" spc="-90" dirty="0">
                <a:solidFill>
                  <a:srgbClr val="000000"/>
                </a:solidFill>
              </a:rPr>
              <a:t> </a:t>
            </a:r>
            <a:r>
              <a:rPr sz="3600" spc="-305" dirty="0">
                <a:solidFill>
                  <a:srgbClr val="000000"/>
                </a:solidFill>
              </a:rPr>
              <a:t>: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368604" y="1323543"/>
            <a:ext cx="11045190" cy="4823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2000" b="1" spc="125" dirty="0">
                <a:latin typeface="Cambria"/>
                <a:cs typeface="Cambria"/>
              </a:rPr>
              <a:t>Kondisi</a:t>
            </a:r>
            <a:r>
              <a:rPr sz="2000" b="1" spc="210" dirty="0">
                <a:latin typeface="Cambria"/>
                <a:cs typeface="Cambria"/>
              </a:rPr>
              <a:t> </a:t>
            </a:r>
            <a:r>
              <a:rPr sz="2000" b="1" spc="110" dirty="0">
                <a:latin typeface="Cambria"/>
                <a:cs typeface="Cambria"/>
              </a:rPr>
              <a:t>Potensial</a:t>
            </a:r>
            <a:r>
              <a:rPr sz="2000" b="1" spc="210" dirty="0">
                <a:latin typeface="Cambria"/>
                <a:cs typeface="Cambria"/>
              </a:rPr>
              <a:t> </a:t>
            </a:r>
            <a:r>
              <a:rPr sz="2000" b="1" spc="120" dirty="0">
                <a:latin typeface="Cambria"/>
                <a:cs typeface="Cambria"/>
              </a:rPr>
              <a:t>Cedera</a:t>
            </a:r>
            <a:r>
              <a:rPr sz="2000" b="1" spc="210" dirty="0">
                <a:latin typeface="Cambria"/>
                <a:cs typeface="Cambria"/>
              </a:rPr>
              <a:t> </a:t>
            </a:r>
            <a:r>
              <a:rPr sz="2000" b="1" spc="60" dirty="0">
                <a:latin typeface="Cambria"/>
                <a:cs typeface="Cambria"/>
              </a:rPr>
              <a:t>(KPC)</a:t>
            </a:r>
            <a:r>
              <a:rPr sz="2000" b="1" spc="210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:</a:t>
            </a:r>
            <a:r>
              <a:rPr sz="2000" spc="200" dirty="0">
                <a:latin typeface="Cambria"/>
                <a:cs typeface="Cambria"/>
              </a:rPr>
              <a:t> </a:t>
            </a:r>
            <a:r>
              <a:rPr sz="2000" spc="220" dirty="0">
                <a:latin typeface="Cambria"/>
                <a:cs typeface="Cambria"/>
              </a:rPr>
              <a:t>Suatu</a:t>
            </a:r>
            <a:r>
              <a:rPr sz="2000" spc="195" dirty="0">
                <a:latin typeface="Cambria"/>
                <a:cs typeface="Cambria"/>
              </a:rPr>
              <a:t> </a:t>
            </a:r>
            <a:r>
              <a:rPr sz="2000" spc="120" dirty="0">
                <a:latin typeface="Cambria"/>
                <a:cs typeface="Cambria"/>
              </a:rPr>
              <a:t>kondisi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yang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55" dirty="0">
                <a:latin typeface="Cambria"/>
                <a:cs typeface="Cambria"/>
              </a:rPr>
              <a:t>sangat</a:t>
            </a:r>
            <a:r>
              <a:rPr sz="2000" spc="185" dirty="0">
                <a:latin typeface="Cambria"/>
                <a:cs typeface="Cambria"/>
              </a:rPr>
              <a:t> </a:t>
            </a:r>
            <a:r>
              <a:rPr sz="2000" spc="100" dirty="0">
                <a:latin typeface="Cambria"/>
                <a:cs typeface="Cambria"/>
              </a:rPr>
              <a:t>berpotensi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95" dirty="0">
                <a:latin typeface="Cambria"/>
                <a:cs typeface="Cambria"/>
              </a:rPr>
              <a:t>untuk</a:t>
            </a:r>
            <a:endParaRPr sz="2000" dirty="0">
              <a:latin typeface="Cambria"/>
              <a:cs typeface="Cambria"/>
            </a:endParaRPr>
          </a:p>
          <a:p>
            <a:pPr marL="355600">
              <a:lnSpc>
                <a:spcPct val="100000"/>
              </a:lnSpc>
            </a:pPr>
            <a:r>
              <a:rPr sz="2000" spc="160" dirty="0">
                <a:latin typeface="Cambria"/>
                <a:cs typeface="Cambria"/>
              </a:rPr>
              <a:t>menimbulkan </a:t>
            </a:r>
            <a:r>
              <a:rPr sz="2000" spc="125" dirty="0">
                <a:latin typeface="Cambria"/>
                <a:cs typeface="Cambria"/>
              </a:rPr>
              <a:t>cedera,</a:t>
            </a:r>
            <a:r>
              <a:rPr sz="2000" spc="145" dirty="0">
                <a:latin typeface="Cambria"/>
                <a:cs typeface="Cambria"/>
              </a:rPr>
              <a:t> </a:t>
            </a:r>
            <a:r>
              <a:rPr sz="2000" spc="100" dirty="0">
                <a:latin typeface="Cambria"/>
                <a:cs typeface="Cambria"/>
              </a:rPr>
              <a:t>tetapi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50" dirty="0">
                <a:latin typeface="Cambria"/>
                <a:cs typeface="Cambria"/>
              </a:rPr>
              <a:t>belum</a:t>
            </a:r>
            <a:r>
              <a:rPr sz="2000" spc="145" dirty="0">
                <a:latin typeface="Cambria"/>
                <a:cs typeface="Cambria"/>
              </a:rPr>
              <a:t> </a:t>
            </a:r>
            <a:r>
              <a:rPr sz="2000" spc="105" dirty="0">
                <a:latin typeface="Cambria"/>
                <a:cs typeface="Cambria"/>
              </a:rPr>
              <a:t>terjadi.</a:t>
            </a:r>
            <a:endParaRPr sz="2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50" dirty="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buAutoNum type="arabicPeriod" startAt="2"/>
              <a:tabLst>
                <a:tab pos="355600" algn="l"/>
              </a:tabLst>
            </a:pPr>
            <a:r>
              <a:rPr sz="2000" b="1" spc="114" dirty="0">
                <a:latin typeface="Cambria"/>
                <a:cs typeface="Cambria"/>
              </a:rPr>
              <a:t>Kejadian</a:t>
            </a:r>
            <a:r>
              <a:rPr sz="2000" b="1" spc="220" dirty="0">
                <a:latin typeface="Cambria"/>
                <a:cs typeface="Cambria"/>
              </a:rPr>
              <a:t> </a:t>
            </a:r>
            <a:r>
              <a:rPr sz="2000" b="1" spc="100" dirty="0">
                <a:latin typeface="Cambria"/>
                <a:cs typeface="Cambria"/>
              </a:rPr>
              <a:t>Nyaris</a:t>
            </a:r>
            <a:r>
              <a:rPr sz="2000" b="1" spc="210" dirty="0">
                <a:latin typeface="Cambria"/>
                <a:cs typeface="Cambria"/>
              </a:rPr>
              <a:t> </a:t>
            </a:r>
            <a:r>
              <a:rPr sz="2000" b="1" spc="114" dirty="0">
                <a:latin typeface="Cambria"/>
                <a:cs typeface="Cambria"/>
              </a:rPr>
              <a:t>Cedera</a:t>
            </a:r>
            <a:r>
              <a:rPr sz="2000" b="1" spc="215" dirty="0">
                <a:latin typeface="Cambria"/>
                <a:cs typeface="Cambria"/>
              </a:rPr>
              <a:t> </a:t>
            </a:r>
            <a:r>
              <a:rPr sz="2000" b="1" spc="-180" dirty="0">
                <a:latin typeface="Cambria"/>
                <a:cs typeface="Cambria"/>
              </a:rPr>
              <a:t>(</a:t>
            </a:r>
            <a:r>
              <a:rPr sz="2000" b="1" spc="-25" dirty="0">
                <a:latin typeface="Cambria"/>
                <a:cs typeface="Cambria"/>
              </a:rPr>
              <a:t> </a:t>
            </a:r>
            <a:r>
              <a:rPr sz="2000" b="1" spc="130" dirty="0">
                <a:latin typeface="Cambria"/>
                <a:cs typeface="Cambria"/>
              </a:rPr>
              <a:t>KNC)</a:t>
            </a:r>
            <a:r>
              <a:rPr sz="2000" b="1" spc="200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:</a:t>
            </a:r>
            <a:r>
              <a:rPr sz="2000" spc="190" dirty="0">
                <a:latin typeface="Cambria"/>
                <a:cs typeface="Cambria"/>
              </a:rPr>
              <a:t> </a:t>
            </a:r>
            <a:r>
              <a:rPr sz="2000" spc="165" dirty="0">
                <a:latin typeface="Cambria"/>
                <a:cs typeface="Cambria"/>
              </a:rPr>
              <a:t>Merupakan </a:t>
            </a:r>
            <a:r>
              <a:rPr sz="2000" spc="110" dirty="0">
                <a:latin typeface="Cambria"/>
                <a:cs typeface="Cambria"/>
              </a:rPr>
              <a:t>terjadinya</a:t>
            </a:r>
            <a:r>
              <a:rPr sz="2000" spc="165" dirty="0">
                <a:latin typeface="Cambria"/>
                <a:cs typeface="Cambria"/>
              </a:rPr>
              <a:t> </a:t>
            </a:r>
            <a:r>
              <a:rPr sz="2000" spc="125" dirty="0">
                <a:latin typeface="Cambria"/>
                <a:cs typeface="Cambria"/>
              </a:rPr>
              <a:t>insiden</a:t>
            </a:r>
            <a:r>
              <a:rPr sz="2000" spc="170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yang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50" dirty="0">
                <a:latin typeface="Cambria"/>
                <a:cs typeface="Cambria"/>
              </a:rPr>
              <a:t>belum</a:t>
            </a:r>
            <a:r>
              <a:rPr sz="2000" spc="160" dirty="0">
                <a:latin typeface="Cambria"/>
                <a:cs typeface="Cambria"/>
              </a:rPr>
              <a:t> </a:t>
            </a:r>
            <a:r>
              <a:rPr sz="2000" spc="155" dirty="0">
                <a:latin typeface="Cambria"/>
                <a:cs typeface="Cambria"/>
              </a:rPr>
              <a:t>sampai</a:t>
            </a:r>
            <a:endParaRPr sz="2000" dirty="0">
              <a:latin typeface="Cambria"/>
              <a:cs typeface="Cambria"/>
            </a:endParaRPr>
          </a:p>
          <a:p>
            <a:pPr marL="355600">
              <a:lnSpc>
                <a:spcPct val="100000"/>
              </a:lnSpc>
            </a:pPr>
            <a:r>
              <a:rPr sz="2000" spc="110" dirty="0">
                <a:latin typeface="Cambria"/>
                <a:cs typeface="Cambria"/>
              </a:rPr>
              <a:t>terpapar</a:t>
            </a:r>
            <a:r>
              <a:rPr sz="2000" spc="125" dirty="0">
                <a:latin typeface="Cambria"/>
                <a:cs typeface="Cambria"/>
              </a:rPr>
              <a:t> </a:t>
            </a:r>
            <a:r>
              <a:rPr sz="2000" spc="130" dirty="0">
                <a:latin typeface="Cambria"/>
                <a:cs typeface="Cambria"/>
              </a:rPr>
              <a:t>ke</a:t>
            </a:r>
            <a:r>
              <a:rPr sz="2000" spc="150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pasien</a:t>
            </a:r>
            <a:endParaRPr sz="2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 dirty="0">
              <a:latin typeface="Cambria"/>
              <a:cs typeface="Cambria"/>
            </a:endParaRPr>
          </a:p>
          <a:p>
            <a:pPr marL="355600" marR="270510" indent="-342900">
              <a:lnSpc>
                <a:spcPct val="100000"/>
              </a:lnSpc>
              <a:buAutoNum type="arabicPeriod" startAt="3"/>
              <a:tabLst>
                <a:tab pos="355600" algn="l"/>
              </a:tabLst>
            </a:pPr>
            <a:r>
              <a:rPr sz="2000" b="1" spc="114" dirty="0">
                <a:latin typeface="Cambria"/>
                <a:cs typeface="Cambria"/>
              </a:rPr>
              <a:t>Kejadian</a:t>
            </a:r>
            <a:r>
              <a:rPr sz="2000" b="1" spc="220" dirty="0">
                <a:latin typeface="Cambria"/>
                <a:cs typeface="Cambria"/>
              </a:rPr>
              <a:t> </a:t>
            </a:r>
            <a:r>
              <a:rPr sz="2000" b="1" spc="100" dirty="0">
                <a:latin typeface="Cambria"/>
                <a:cs typeface="Cambria"/>
              </a:rPr>
              <a:t>Tidak</a:t>
            </a:r>
            <a:r>
              <a:rPr sz="2000" b="1" spc="235" dirty="0">
                <a:latin typeface="Cambria"/>
                <a:cs typeface="Cambria"/>
              </a:rPr>
              <a:t> </a:t>
            </a:r>
            <a:r>
              <a:rPr sz="2000" b="1" spc="114" dirty="0">
                <a:latin typeface="Cambria"/>
                <a:cs typeface="Cambria"/>
              </a:rPr>
              <a:t>Cedera</a:t>
            </a:r>
            <a:r>
              <a:rPr sz="2000" b="1" spc="220" dirty="0">
                <a:latin typeface="Cambria"/>
                <a:cs typeface="Cambria"/>
              </a:rPr>
              <a:t> </a:t>
            </a:r>
            <a:r>
              <a:rPr sz="2000" b="1" spc="70" dirty="0">
                <a:latin typeface="Cambria"/>
                <a:cs typeface="Cambria"/>
              </a:rPr>
              <a:t>(KTC)</a:t>
            </a:r>
            <a:r>
              <a:rPr sz="2000" b="1" spc="195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:</a:t>
            </a:r>
            <a:r>
              <a:rPr sz="2000" spc="195" dirty="0">
                <a:latin typeface="Cambria"/>
                <a:cs typeface="Cambria"/>
              </a:rPr>
              <a:t> </a:t>
            </a:r>
            <a:r>
              <a:rPr sz="2000" spc="120" dirty="0">
                <a:latin typeface="Cambria"/>
                <a:cs typeface="Cambria"/>
              </a:rPr>
              <a:t>Insiden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yang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95" dirty="0">
                <a:latin typeface="Cambria"/>
                <a:cs typeface="Cambria"/>
              </a:rPr>
              <a:t>sudah</a:t>
            </a:r>
            <a:r>
              <a:rPr sz="2000" spc="185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terpapar</a:t>
            </a:r>
            <a:r>
              <a:rPr sz="2000" spc="160" dirty="0">
                <a:latin typeface="Cambria"/>
                <a:cs typeface="Cambria"/>
              </a:rPr>
              <a:t> </a:t>
            </a:r>
            <a:r>
              <a:rPr sz="2000" spc="130" dirty="0">
                <a:latin typeface="Cambria"/>
                <a:cs typeface="Cambria"/>
              </a:rPr>
              <a:t>ke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pasien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00" dirty="0">
                <a:latin typeface="Cambria"/>
                <a:cs typeface="Cambria"/>
              </a:rPr>
              <a:t>tetapi</a:t>
            </a:r>
            <a:r>
              <a:rPr sz="2000" spc="190" dirty="0">
                <a:latin typeface="Cambria"/>
                <a:cs typeface="Cambria"/>
              </a:rPr>
              <a:t> </a:t>
            </a:r>
            <a:r>
              <a:rPr sz="2000" spc="125" dirty="0">
                <a:latin typeface="Cambria"/>
                <a:cs typeface="Cambria"/>
              </a:rPr>
              <a:t>tidak </a:t>
            </a:r>
            <a:r>
              <a:rPr sz="2000" spc="-425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timbul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cedera</a:t>
            </a:r>
            <a:endParaRPr sz="2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Cambria"/>
              <a:buAutoNum type="arabicPeriod" startAt="3"/>
            </a:pPr>
            <a:endParaRPr sz="2000" dirty="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buAutoNum type="arabicPeriod" startAt="3"/>
              <a:tabLst>
                <a:tab pos="355600" algn="l"/>
              </a:tabLst>
            </a:pPr>
            <a:r>
              <a:rPr sz="2000" b="1" spc="114" dirty="0">
                <a:latin typeface="Cambria"/>
                <a:cs typeface="Cambria"/>
              </a:rPr>
              <a:t>Kejadian</a:t>
            </a:r>
            <a:r>
              <a:rPr sz="2000" b="1" spc="220" dirty="0">
                <a:latin typeface="Cambria"/>
                <a:cs typeface="Cambria"/>
              </a:rPr>
              <a:t> </a:t>
            </a:r>
            <a:r>
              <a:rPr sz="2000" b="1" spc="100" dirty="0">
                <a:latin typeface="Cambria"/>
                <a:cs typeface="Cambria"/>
              </a:rPr>
              <a:t>Tidak</a:t>
            </a:r>
            <a:r>
              <a:rPr sz="2000" b="1" spc="240" dirty="0">
                <a:latin typeface="Cambria"/>
                <a:cs typeface="Cambria"/>
              </a:rPr>
              <a:t> </a:t>
            </a:r>
            <a:r>
              <a:rPr sz="2000" b="1" spc="100" dirty="0">
                <a:latin typeface="Cambria"/>
                <a:cs typeface="Cambria"/>
              </a:rPr>
              <a:t>Diharapkan</a:t>
            </a:r>
            <a:r>
              <a:rPr sz="2000" b="1" spc="240" dirty="0">
                <a:latin typeface="Cambria"/>
                <a:cs typeface="Cambria"/>
              </a:rPr>
              <a:t> </a:t>
            </a:r>
            <a:r>
              <a:rPr sz="2000" b="1" spc="-175" dirty="0">
                <a:latin typeface="Cambria"/>
                <a:cs typeface="Cambria"/>
              </a:rPr>
              <a:t>(</a:t>
            </a:r>
            <a:r>
              <a:rPr sz="2000" b="1" spc="240" dirty="0">
                <a:latin typeface="Cambria"/>
                <a:cs typeface="Cambria"/>
              </a:rPr>
              <a:t> </a:t>
            </a:r>
            <a:r>
              <a:rPr sz="2000" b="1" spc="90" dirty="0">
                <a:latin typeface="Cambria"/>
                <a:cs typeface="Cambria"/>
              </a:rPr>
              <a:t>KTD)</a:t>
            </a:r>
            <a:r>
              <a:rPr sz="2000" spc="90" dirty="0">
                <a:latin typeface="Cambria"/>
                <a:cs typeface="Cambria"/>
              </a:rPr>
              <a:t>:</a:t>
            </a:r>
            <a:r>
              <a:rPr sz="2000" spc="200" dirty="0">
                <a:latin typeface="Cambria"/>
                <a:cs typeface="Cambria"/>
              </a:rPr>
              <a:t> </a:t>
            </a:r>
            <a:r>
              <a:rPr sz="2000" spc="160" dirty="0">
                <a:latin typeface="Cambria"/>
                <a:cs typeface="Cambria"/>
              </a:rPr>
              <a:t>Merupakan</a:t>
            </a:r>
            <a:r>
              <a:rPr sz="2000" spc="170" dirty="0">
                <a:latin typeface="Cambria"/>
                <a:cs typeface="Cambria"/>
              </a:rPr>
              <a:t> </a:t>
            </a:r>
            <a:r>
              <a:rPr sz="2000" spc="125" dirty="0">
                <a:latin typeface="Cambria"/>
                <a:cs typeface="Cambria"/>
              </a:rPr>
              <a:t>insiden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yang</a:t>
            </a:r>
            <a:r>
              <a:rPr sz="2000" spc="200" dirty="0">
                <a:latin typeface="Cambria"/>
                <a:cs typeface="Cambria"/>
              </a:rPr>
              <a:t> </a:t>
            </a:r>
            <a:r>
              <a:rPr sz="2000" spc="150" dirty="0">
                <a:latin typeface="Cambria"/>
                <a:cs typeface="Cambria"/>
              </a:rPr>
              <a:t>mengakibatkan </a:t>
            </a:r>
            <a:r>
              <a:rPr sz="2000" spc="110" dirty="0">
                <a:latin typeface="Cambria"/>
                <a:cs typeface="Cambria"/>
              </a:rPr>
              <a:t>cedera</a:t>
            </a:r>
            <a:endParaRPr sz="2000" dirty="0">
              <a:latin typeface="Cambria"/>
              <a:cs typeface="Cambria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000" spc="155" dirty="0">
                <a:latin typeface="Cambria"/>
                <a:cs typeface="Cambria"/>
              </a:rPr>
              <a:t>pada</a:t>
            </a:r>
            <a:r>
              <a:rPr sz="2000" spc="135" dirty="0">
                <a:latin typeface="Cambria"/>
                <a:cs typeface="Cambria"/>
              </a:rPr>
              <a:t> </a:t>
            </a:r>
            <a:r>
              <a:rPr sz="2000" spc="150" dirty="0">
                <a:latin typeface="Cambria"/>
                <a:cs typeface="Cambria"/>
              </a:rPr>
              <a:t>pasien.</a:t>
            </a:r>
            <a:endParaRPr sz="2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300" dirty="0">
              <a:latin typeface="Cambria"/>
              <a:cs typeface="Cambria"/>
            </a:endParaRPr>
          </a:p>
          <a:p>
            <a:pPr marL="22225">
              <a:lnSpc>
                <a:spcPct val="100000"/>
              </a:lnSpc>
              <a:spcBef>
                <a:spcPts val="1465"/>
              </a:spcBef>
            </a:pPr>
            <a:r>
              <a:rPr sz="2400" b="1" spc="-10" dirty="0">
                <a:latin typeface="Calibri"/>
                <a:cs typeface="Calibri"/>
              </a:rPr>
              <a:t>Kejadian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Sentinel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:</a:t>
            </a:r>
            <a:endParaRPr sz="2400" dirty="0">
              <a:latin typeface="Calibri"/>
              <a:cs typeface="Calibri"/>
            </a:endParaRPr>
          </a:p>
          <a:p>
            <a:pPr marL="22225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Calibri"/>
                <a:cs typeface="Calibri"/>
              </a:rPr>
              <a:t>KTD</a:t>
            </a:r>
            <a:r>
              <a:rPr sz="2400" b="1" spc="-10" dirty="0">
                <a:latin typeface="Calibri"/>
                <a:cs typeface="Calibri"/>
              </a:rPr>
              <a:t> yang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menimbulkan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cedera </a:t>
            </a:r>
            <a:r>
              <a:rPr sz="2400" b="1" spc="-5" dirty="0">
                <a:latin typeface="Calibri"/>
                <a:cs typeface="Calibri"/>
              </a:rPr>
              <a:t>serius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atau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bahkan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kematian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0" y="671513"/>
            <a:ext cx="3743325" cy="4524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5" dirty="0">
                <a:solidFill>
                  <a:srgbClr val="000000"/>
                </a:solidFill>
              </a:rPr>
              <a:t>Cont</a:t>
            </a:r>
            <a:r>
              <a:rPr sz="2800" spc="-175" dirty="0">
                <a:solidFill>
                  <a:srgbClr val="000000"/>
                </a:solidFill>
              </a:rPr>
              <a:t>o</a:t>
            </a:r>
            <a:r>
              <a:rPr sz="2800" spc="-130" dirty="0">
                <a:solidFill>
                  <a:srgbClr val="000000"/>
                </a:solidFill>
              </a:rPr>
              <a:t>h</a:t>
            </a:r>
            <a:r>
              <a:rPr sz="2800" spc="254" dirty="0">
                <a:solidFill>
                  <a:srgbClr val="000000"/>
                </a:solidFill>
              </a:rPr>
              <a:t>-</a:t>
            </a:r>
            <a:r>
              <a:rPr sz="2800" spc="-60" dirty="0">
                <a:solidFill>
                  <a:srgbClr val="000000"/>
                </a:solidFill>
              </a:rPr>
              <a:t> </a:t>
            </a:r>
            <a:r>
              <a:rPr sz="2800" spc="-155" dirty="0">
                <a:solidFill>
                  <a:srgbClr val="000000"/>
                </a:solidFill>
              </a:rPr>
              <a:t>Cont</a:t>
            </a:r>
            <a:r>
              <a:rPr sz="2800" spc="-175" dirty="0">
                <a:solidFill>
                  <a:srgbClr val="000000"/>
                </a:solidFill>
              </a:rPr>
              <a:t>o</a:t>
            </a:r>
            <a:r>
              <a:rPr sz="2800" spc="-130" dirty="0">
                <a:solidFill>
                  <a:srgbClr val="000000"/>
                </a:solidFill>
              </a:rPr>
              <a:t>h</a:t>
            </a:r>
            <a:r>
              <a:rPr sz="2800" spc="-55" dirty="0">
                <a:solidFill>
                  <a:srgbClr val="000000"/>
                </a:solidFill>
              </a:rPr>
              <a:t> </a:t>
            </a:r>
            <a:r>
              <a:rPr sz="2800" spc="-130" dirty="0">
                <a:solidFill>
                  <a:srgbClr val="000000"/>
                </a:solidFill>
              </a:rPr>
              <a:t>Insi</a:t>
            </a:r>
            <a:r>
              <a:rPr sz="2800" spc="-200" dirty="0">
                <a:solidFill>
                  <a:srgbClr val="000000"/>
                </a:solidFill>
              </a:rPr>
              <a:t>d</a:t>
            </a:r>
            <a:r>
              <a:rPr sz="2800" spc="-145" dirty="0">
                <a:solidFill>
                  <a:srgbClr val="000000"/>
                </a:solidFill>
              </a:rPr>
              <a:t>en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396036" y="1502181"/>
            <a:ext cx="11284585" cy="514731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600" b="1" spc="90" dirty="0">
                <a:latin typeface="Cambria"/>
                <a:cs typeface="Cambria"/>
              </a:rPr>
              <a:t>Kondisi</a:t>
            </a:r>
            <a:r>
              <a:rPr sz="1600" b="1" spc="204" dirty="0">
                <a:latin typeface="Cambria"/>
                <a:cs typeface="Cambria"/>
              </a:rPr>
              <a:t> </a:t>
            </a:r>
            <a:r>
              <a:rPr sz="1600" b="1" spc="90" dirty="0">
                <a:latin typeface="Cambria"/>
                <a:cs typeface="Cambria"/>
              </a:rPr>
              <a:t>Potensi</a:t>
            </a:r>
            <a:r>
              <a:rPr sz="1600" b="1" spc="220" dirty="0">
                <a:latin typeface="Cambria"/>
                <a:cs typeface="Cambria"/>
              </a:rPr>
              <a:t> </a:t>
            </a:r>
            <a:r>
              <a:rPr sz="1600" b="1" spc="85" dirty="0">
                <a:latin typeface="Cambria"/>
                <a:cs typeface="Cambria"/>
              </a:rPr>
              <a:t>Cedera</a:t>
            </a:r>
            <a:r>
              <a:rPr sz="1600" b="1" spc="160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: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90" dirty="0">
                <a:latin typeface="Cambria"/>
                <a:cs typeface="Cambria"/>
              </a:rPr>
              <a:t>Tidak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125" dirty="0">
                <a:latin typeface="Cambria"/>
                <a:cs typeface="Cambria"/>
              </a:rPr>
              <a:t>ada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95" dirty="0">
                <a:latin typeface="Cambria"/>
                <a:cs typeface="Cambria"/>
              </a:rPr>
              <a:t>pemberian</a:t>
            </a:r>
            <a:r>
              <a:rPr sz="1600" spc="135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marker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spc="95" dirty="0">
                <a:latin typeface="Cambria"/>
                <a:cs typeface="Cambria"/>
              </a:rPr>
              <a:t>area</a:t>
            </a:r>
            <a:r>
              <a:rPr sz="1600" spc="135" dirty="0">
                <a:latin typeface="Cambria"/>
                <a:cs typeface="Cambria"/>
              </a:rPr>
              <a:t> </a:t>
            </a:r>
            <a:r>
              <a:rPr sz="1600" spc="90" dirty="0">
                <a:latin typeface="Cambria"/>
                <a:cs typeface="Cambria"/>
              </a:rPr>
              <a:t>operasi,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90" dirty="0">
                <a:latin typeface="Cambria"/>
                <a:cs typeface="Cambria"/>
              </a:rPr>
              <a:t>Tidak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120" dirty="0">
                <a:latin typeface="Cambria"/>
                <a:cs typeface="Cambria"/>
              </a:rPr>
              <a:t>dilakukan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skin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80" dirty="0">
                <a:latin typeface="Cambria"/>
                <a:cs typeface="Cambria"/>
              </a:rPr>
              <a:t>test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sebelum</a:t>
            </a:r>
            <a:r>
              <a:rPr sz="1600" spc="140" dirty="0">
                <a:latin typeface="Cambria"/>
                <a:cs typeface="Cambria"/>
              </a:rPr>
              <a:t> </a:t>
            </a:r>
            <a:r>
              <a:rPr sz="1600" spc="90" dirty="0">
                <a:latin typeface="Cambria"/>
                <a:cs typeface="Cambria"/>
              </a:rPr>
              <a:t>injeksi</a:t>
            </a:r>
            <a:r>
              <a:rPr sz="1600" spc="150" dirty="0">
                <a:latin typeface="Cambria"/>
                <a:cs typeface="Cambria"/>
              </a:rPr>
              <a:t> AB,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90" dirty="0">
                <a:latin typeface="Cambria"/>
                <a:cs typeface="Cambria"/>
              </a:rPr>
              <a:t>Tidak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120" dirty="0">
                <a:latin typeface="Cambria"/>
                <a:cs typeface="Cambria"/>
              </a:rPr>
              <a:t>dilakukan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105" dirty="0">
                <a:latin typeface="Cambria"/>
                <a:cs typeface="Cambria"/>
              </a:rPr>
              <a:t>pemeriksaan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fungsi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125" dirty="0">
                <a:latin typeface="Cambria"/>
                <a:cs typeface="Cambria"/>
              </a:rPr>
              <a:t>pembekuan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darah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sebelum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Tindakan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105" dirty="0">
                <a:latin typeface="Cambria"/>
                <a:cs typeface="Cambria"/>
              </a:rPr>
              <a:t>Operasi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90" dirty="0">
                <a:latin typeface="Cambria"/>
                <a:cs typeface="Cambria"/>
              </a:rPr>
              <a:t>Tidak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130" dirty="0">
                <a:latin typeface="Cambria"/>
                <a:cs typeface="Cambria"/>
              </a:rPr>
              <a:t>melakukan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90" dirty="0">
                <a:latin typeface="Cambria"/>
                <a:cs typeface="Cambria"/>
              </a:rPr>
              <a:t>kalibrasi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95" dirty="0">
                <a:latin typeface="Cambria"/>
                <a:cs typeface="Cambria"/>
              </a:rPr>
              <a:t>alat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secara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95" dirty="0">
                <a:latin typeface="Cambria"/>
                <a:cs typeface="Cambria"/>
              </a:rPr>
              <a:t>berkala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600" b="1" spc="80" dirty="0">
                <a:latin typeface="Cambria"/>
                <a:cs typeface="Cambria"/>
              </a:rPr>
              <a:t>Kejadian</a:t>
            </a:r>
            <a:r>
              <a:rPr sz="1600" b="1" spc="200" dirty="0">
                <a:latin typeface="Cambria"/>
                <a:cs typeface="Cambria"/>
              </a:rPr>
              <a:t> </a:t>
            </a:r>
            <a:r>
              <a:rPr sz="1600" b="1" spc="55" dirty="0">
                <a:latin typeface="Cambria"/>
                <a:cs typeface="Cambria"/>
              </a:rPr>
              <a:t>Near</a:t>
            </a:r>
            <a:r>
              <a:rPr sz="1600" b="1" spc="204" dirty="0">
                <a:latin typeface="Cambria"/>
                <a:cs typeface="Cambria"/>
              </a:rPr>
              <a:t> </a:t>
            </a:r>
            <a:r>
              <a:rPr sz="1600" b="1" spc="95" dirty="0">
                <a:latin typeface="Cambria"/>
                <a:cs typeface="Cambria"/>
              </a:rPr>
              <a:t>Miss</a:t>
            </a:r>
            <a:r>
              <a:rPr sz="1600" b="1" spc="185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:</a:t>
            </a:r>
            <a:endParaRPr sz="1600">
              <a:latin typeface="Cambria"/>
              <a:cs typeface="Cambria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sz="1600" spc="95" dirty="0">
                <a:latin typeface="Cambria"/>
                <a:cs typeface="Cambria"/>
              </a:rPr>
              <a:t>Pemberian</a:t>
            </a:r>
            <a:r>
              <a:rPr sz="1600" spc="140" dirty="0">
                <a:latin typeface="Cambria"/>
                <a:cs typeface="Cambria"/>
              </a:rPr>
              <a:t> </a:t>
            </a:r>
            <a:r>
              <a:rPr sz="1600" spc="70" dirty="0">
                <a:latin typeface="Cambria"/>
                <a:cs typeface="Cambria"/>
              </a:rPr>
              <a:t>etiket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obat</a:t>
            </a:r>
            <a:r>
              <a:rPr sz="1600" spc="185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yang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keliru,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80" dirty="0">
                <a:latin typeface="Cambria"/>
                <a:cs typeface="Cambria"/>
              </a:rPr>
              <a:t>tapi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sempat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75" dirty="0">
                <a:latin typeface="Cambria"/>
                <a:cs typeface="Cambria"/>
              </a:rPr>
              <a:t>terlihat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20" dirty="0">
                <a:latin typeface="Cambria"/>
                <a:cs typeface="Cambria"/>
              </a:rPr>
              <a:t>teman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lain,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105" dirty="0">
                <a:latin typeface="Cambria"/>
                <a:cs typeface="Cambria"/>
              </a:rPr>
              <a:t>dibatalkan</a:t>
            </a:r>
            <a:r>
              <a:rPr sz="1600" spc="190" dirty="0">
                <a:latin typeface="Cambria"/>
                <a:cs typeface="Cambria"/>
              </a:rPr>
              <a:t> </a:t>
            </a:r>
            <a:r>
              <a:rPr sz="1600" spc="130" dirty="0">
                <a:latin typeface="Cambria"/>
                <a:cs typeface="Cambria"/>
              </a:rPr>
              <a:t>dan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105" dirty="0">
                <a:latin typeface="Cambria"/>
                <a:cs typeface="Cambria"/>
              </a:rPr>
              <a:t>dibetulkan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sebelum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90" dirty="0">
                <a:latin typeface="Cambria"/>
                <a:cs typeface="Cambria"/>
              </a:rPr>
              <a:t>diberikan </a:t>
            </a:r>
            <a:r>
              <a:rPr sz="1600" spc="-335" dirty="0">
                <a:latin typeface="Cambria"/>
                <a:cs typeface="Cambria"/>
              </a:rPr>
              <a:t> </a:t>
            </a:r>
            <a:r>
              <a:rPr sz="1600" spc="95" dirty="0">
                <a:latin typeface="Cambria"/>
                <a:cs typeface="Cambria"/>
              </a:rPr>
              <a:t>ke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pasien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600" b="1" spc="85" dirty="0">
                <a:latin typeface="Cambria"/>
                <a:cs typeface="Cambria"/>
              </a:rPr>
              <a:t>Kejadian</a:t>
            </a:r>
            <a:r>
              <a:rPr sz="1600" b="1" spc="185" dirty="0">
                <a:latin typeface="Cambria"/>
                <a:cs typeface="Cambria"/>
              </a:rPr>
              <a:t> </a:t>
            </a:r>
            <a:r>
              <a:rPr sz="1600" b="1" spc="75" dirty="0">
                <a:latin typeface="Cambria"/>
                <a:cs typeface="Cambria"/>
              </a:rPr>
              <a:t>Tidak</a:t>
            </a:r>
            <a:r>
              <a:rPr sz="1600" b="1" spc="195" dirty="0">
                <a:latin typeface="Cambria"/>
                <a:cs typeface="Cambria"/>
              </a:rPr>
              <a:t> </a:t>
            </a:r>
            <a:r>
              <a:rPr sz="1600" b="1" spc="85" dirty="0">
                <a:latin typeface="Cambria"/>
                <a:cs typeface="Cambria"/>
              </a:rPr>
              <a:t>Cedera</a:t>
            </a:r>
            <a:r>
              <a:rPr sz="1600" spc="85" dirty="0">
                <a:latin typeface="Cambria"/>
                <a:cs typeface="Cambria"/>
              </a:rPr>
              <a:t>:</a:t>
            </a:r>
            <a:endParaRPr sz="16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95" dirty="0">
                <a:latin typeface="Cambria"/>
                <a:cs typeface="Cambria"/>
              </a:rPr>
              <a:t>Pemberian</a:t>
            </a:r>
            <a:r>
              <a:rPr sz="1600" spc="140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obat</a:t>
            </a:r>
            <a:r>
              <a:rPr sz="1600" spc="195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yang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90" dirty="0">
                <a:latin typeface="Cambria"/>
                <a:cs typeface="Cambria"/>
              </a:rPr>
              <a:t>keliru</a:t>
            </a:r>
            <a:r>
              <a:rPr sz="1600" spc="145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kepada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pasien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80" dirty="0">
                <a:latin typeface="Cambria"/>
                <a:cs typeface="Cambria"/>
              </a:rPr>
              <a:t>tapi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95" dirty="0">
                <a:latin typeface="Cambria"/>
                <a:cs typeface="Cambria"/>
              </a:rPr>
              <a:t>tidak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125" dirty="0">
                <a:latin typeface="Cambria"/>
                <a:cs typeface="Cambria"/>
              </a:rPr>
              <a:t>menimbulkan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90" dirty="0">
                <a:latin typeface="Cambria"/>
                <a:cs typeface="Cambria"/>
              </a:rPr>
              <a:t>reaksi</a:t>
            </a:r>
            <a:r>
              <a:rPr sz="1600" spc="145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merugikan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pada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pasien</a:t>
            </a:r>
            <a:endParaRPr sz="1600">
              <a:latin typeface="Cambria"/>
              <a:cs typeface="Cambria"/>
            </a:endParaRPr>
          </a:p>
          <a:p>
            <a:pPr marL="355600" marR="257810" indent="-342900">
              <a:lnSpc>
                <a:spcPct val="15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600" spc="130" dirty="0">
                <a:latin typeface="Cambria"/>
                <a:cs typeface="Cambria"/>
              </a:rPr>
              <a:t>Melakukan</a:t>
            </a:r>
            <a:r>
              <a:rPr sz="1600" spc="185" dirty="0">
                <a:latin typeface="Cambria"/>
                <a:cs typeface="Cambria"/>
              </a:rPr>
              <a:t> </a:t>
            </a:r>
            <a:r>
              <a:rPr sz="1600" spc="120" dirty="0">
                <a:latin typeface="Cambria"/>
                <a:cs typeface="Cambria"/>
              </a:rPr>
              <a:t>pencabutan</a:t>
            </a:r>
            <a:r>
              <a:rPr sz="1600" spc="195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gigi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pasien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80" dirty="0">
                <a:latin typeface="Cambria"/>
                <a:cs typeface="Cambria"/>
              </a:rPr>
              <a:t>hemofilia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tanpa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125" dirty="0">
                <a:latin typeface="Cambria"/>
                <a:cs typeface="Cambria"/>
              </a:rPr>
              <a:t>asesmen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90" dirty="0">
                <a:latin typeface="Cambria"/>
                <a:cs typeface="Cambria"/>
              </a:rPr>
              <a:t>kondisi</a:t>
            </a:r>
            <a:r>
              <a:rPr sz="1600" spc="195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sistemik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80" dirty="0">
                <a:latin typeface="Cambria"/>
                <a:cs typeface="Cambria"/>
              </a:rPr>
              <a:t>tapi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95" dirty="0">
                <a:latin typeface="Cambria"/>
                <a:cs typeface="Cambria"/>
              </a:rPr>
              <a:t>tidak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70" dirty="0">
                <a:latin typeface="Cambria"/>
                <a:cs typeface="Cambria"/>
              </a:rPr>
              <a:t>terjadi</a:t>
            </a:r>
            <a:r>
              <a:rPr sz="1600" spc="140" dirty="0">
                <a:latin typeface="Cambria"/>
                <a:cs typeface="Cambria"/>
              </a:rPr>
              <a:t> </a:t>
            </a:r>
            <a:r>
              <a:rPr sz="1600" spc="105" dirty="0">
                <a:latin typeface="Cambria"/>
                <a:cs typeface="Cambria"/>
              </a:rPr>
              <a:t>perdarahan </a:t>
            </a:r>
            <a:r>
              <a:rPr sz="1600" spc="-335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karena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110" dirty="0">
                <a:latin typeface="Cambria"/>
                <a:cs typeface="Cambria"/>
              </a:rPr>
              <a:t>kebetulan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100" dirty="0">
                <a:latin typeface="Cambria"/>
                <a:cs typeface="Cambria"/>
              </a:rPr>
              <a:t>pasien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120" dirty="0">
                <a:latin typeface="Cambria"/>
                <a:cs typeface="Cambria"/>
              </a:rPr>
              <a:t>baru</a:t>
            </a:r>
            <a:r>
              <a:rPr sz="1600" spc="160" dirty="0">
                <a:latin typeface="Cambria"/>
                <a:cs typeface="Cambria"/>
              </a:rPr>
              <a:t> </a:t>
            </a:r>
            <a:r>
              <a:rPr sz="1600" spc="105" dirty="0">
                <a:latin typeface="Cambria"/>
                <a:cs typeface="Cambria"/>
              </a:rPr>
              <a:t>menerima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spc="90" dirty="0">
                <a:latin typeface="Cambria"/>
                <a:cs typeface="Cambria"/>
              </a:rPr>
              <a:t>injeksi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70" dirty="0">
                <a:latin typeface="Cambria"/>
                <a:cs typeface="Cambria"/>
              </a:rPr>
              <a:t>factor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135" dirty="0">
                <a:latin typeface="Cambria"/>
                <a:cs typeface="Cambria"/>
              </a:rPr>
              <a:t>IX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114" dirty="0">
                <a:latin typeface="Cambria"/>
                <a:cs typeface="Cambria"/>
              </a:rPr>
              <a:t>sebelumnya</a:t>
            </a:r>
            <a:endParaRPr sz="1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166" y="1618868"/>
            <a:ext cx="11083925" cy="496443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b="1" spc="135" dirty="0">
                <a:latin typeface="Cambria"/>
                <a:cs typeface="Cambria"/>
              </a:rPr>
              <a:t>Kejadian</a:t>
            </a:r>
            <a:r>
              <a:rPr sz="2400" b="1" spc="250" dirty="0">
                <a:latin typeface="Cambria"/>
                <a:cs typeface="Cambria"/>
              </a:rPr>
              <a:t> </a:t>
            </a:r>
            <a:r>
              <a:rPr sz="2400" b="1" spc="125" dirty="0">
                <a:latin typeface="Cambria"/>
                <a:cs typeface="Cambria"/>
              </a:rPr>
              <a:t>Tidak</a:t>
            </a:r>
            <a:r>
              <a:rPr sz="2400" b="1" spc="254" dirty="0">
                <a:latin typeface="Cambria"/>
                <a:cs typeface="Cambria"/>
              </a:rPr>
              <a:t> </a:t>
            </a:r>
            <a:r>
              <a:rPr sz="2400" b="1" spc="125" dirty="0">
                <a:latin typeface="Cambria"/>
                <a:cs typeface="Cambria"/>
              </a:rPr>
              <a:t>Diharapkan</a:t>
            </a:r>
            <a:r>
              <a:rPr sz="2400" b="1" spc="225" dirty="0">
                <a:latin typeface="Cambria"/>
                <a:cs typeface="Cambria"/>
              </a:rPr>
              <a:t> </a:t>
            </a:r>
            <a:r>
              <a:rPr sz="2400" spc="130" dirty="0">
                <a:latin typeface="Cambria"/>
                <a:cs typeface="Cambria"/>
              </a:rPr>
              <a:t>:</a:t>
            </a:r>
            <a:endParaRPr sz="2400">
              <a:latin typeface="Cambria"/>
              <a:cs typeface="Cambria"/>
            </a:endParaRPr>
          </a:p>
          <a:p>
            <a:pPr marL="12700" marR="5080">
              <a:lnSpc>
                <a:spcPct val="150000"/>
              </a:lnSpc>
            </a:pPr>
            <a:r>
              <a:rPr sz="2400" spc="170" dirty="0">
                <a:latin typeface="Cambria"/>
                <a:cs typeface="Cambria"/>
              </a:rPr>
              <a:t>Penyuntikan</a:t>
            </a:r>
            <a:r>
              <a:rPr sz="2400" spc="254" dirty="0">
                <a:latin typeface="Cambria"/>
                <a:cs typeface="Cambria"/>
              </a:rPr>
              <a:t> </a:t>
            </a:r>
            <a:r>
              <a:rPr sz="2400" spc="135" dirty="0">
                <a:latin typeface="Cambria"/>
                <a:cs typeface="Cambria"/>
              </a:rPr>
              <a:t>obat</a:t>
            </a:r>
            <a:r>
              <a:rPr sz="2400" spc="240" dirty="0">
                <a:latin typeface="Cambria"/>
                <a:cs typeface="Cambria"/>
              </a:rPr>
              <a:t> </a:t>
            </a:r>
            <a:r>
              <a:rPr sz="2400" spc="220" dirty="0">
                <a:latin typeface="Cambria"/>
                <a:cs typeface="Cambria"/>
              </a:rPr>
              <a:t>AB</a:t>
            </a:r>
            <a:r>
              <a:rPr sz="2400" spc="240" dirty="0">
                <a:latin typeface="Cambria"/>
                <a:cs typeface="Cambria"/>
              </a:rPr>
              <a:t> </a:t>
            </a:r>
            <a:r>
              <a:rPr sz="2400" spc="160" dirty="0">
                <a:latin typeface="Cambria"/>
                <a:cs typeface="Cambria"/>
              </a:rPr>
              <a:t>yang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125" dirty="0">
                <a:latin typeface="Cambria"/>
                <a:cs typeface="Cambria"/>
              </a:rPr>
              <a:t>keliru</a:t>
            </a:r>
            <a:r>
              <a:rPr sz="2400" spc="254" dirty="0">
                <a:latin typeface="Cambria"/>
                <a:cs typeface="Cambria"/>
              </a:rPr>
              <a:t> </a:t>
            </a:r>
            <a:r>
              <a:rPr sz="2400" spc="170" dirty="0">
                <a:latin typeface="Cambria"/>
                <a:cs typeface="Cambria"/>
              </a:rPr>
              <a:t>kepada</a:t>
            </a:r>
            <a:r>
              <a:rPr sz="2400" spc="220" dirty="0">
                <a:latin typeface="Cambria"/>
                <a:cs typeface="Cambria"/>
              </a:rPr>
              <a:t> </a:t>
            </a:r>
            <a:r>
              <a:rPr sz="2400" spc="155" dirty="0">
                <a:latin typeface="Cambria"/>
                <a:cs typeface="Cambria"/>
              </a:rPr>
              <a:t>pasien</a:t>
            </a:r>
            <a:r>
              <a:rPr sz="2400" spc="254" dirty="0">
                <a:latin typeface="Cambria"/>
                <a:cs typeface="Cambria"/>
              </a:rPr>
              <a:t> </a:t>
            </a:r>
            <a:r>
              <a:rPr sz="2400" spc="200" dirty="0">
                <a:latin typeface="Cambria"/>
                <a:cs typeface="Cambria"/>
              </a:rPr>
              <a:t>dan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spc="180" dirty="0">
                <a:latin typeface="Cambria"/>
                <a:cs typeface="Cambria"/>
              </a:rPr>
              <a:t>menyebabkan</a:t>
            </a:r>
            <a:r>
              <a:rPr sz="2400" spc="229" dirty="0">
                <a:latin typeface="Cambria"/>
                <a:cs typeface="Cambria"/>
              </a:rPr>
              <a:t> </a:t>
            </a:r>
            <a:r>
              <a:rPr sz="2400" spc="140" dirty="0">
                <a:latin typeface="Cambria"/>
                <a:cs typeface="Cambria"/>
              </a:rPr>
              <a:t>reaksi </a:t>
            </a:r>
            <a:r>
              <a:rPr sz="2400" spc="-509" dirty="0">
                <a:latin typeface="Cambria"/>
                <a:cs typeface="Cambria"/>
              </a:rPr>
              <a:t> </a:t>
            </a:r>
            <a:r>
              <a:rPr sz="2400" spc="120" dirty="0">
                <a:latin typeface="Cambria"/>
                <a:cs typeface="Cambria"/>
              </a:rPr>
              <a:t>seperti,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spc="229" dirty="0">
                <a:latin typeface="Cambria"/>
                <a:cs typeface="Cambria"/>
              </a:rPr>
              <a:t>muntah</a:t>
            </a:r>
            <a:r>
              <a:rPr sz="2400" spc="235" dirty="0">
                <a:latin typeface="Cambria"/>
                <a:cs typeface="Cambria"/>
              </a:rPr>
              <a:t> </a:t>
            </a:r>
            <a:r>
              <a:rPr sz="2400" spc="110" dirty="0">
                <a:latin typeface="Cambria"/>
                <a:cs typeface="Cambria"/>
              </a:rPr>
              <a:t>diare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spc="204" dirty="0">
                <a:latin typeface="Cambria"/>
                <a:cs typeface="Cambria"/>
              </a:rPr>
              <a:t>atau</a:t>
            </a:r>
            <a:r>
              <a:rPr sz="2400" spc="240" dirty="0">
                <a:latin typeface="Cambria"/>
                <a:cs typeface="Cambria"/>
              </a:rPr>
              <a:t> </a:t>
            </a:r>
            <a:r>
              <a:rPr sz="2400" spc="220" dirty="0">
                <a:latin typeface="Cambria"/>
                <a:cs typeface="Cambria"/>
              </a:rPr>
              <a:t>bahkan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spc="160" dirty="0">
                <a:latin typeface="Cambria"/>
                <a:cs typeface="Cambria"/>
              </a:rPr>
              <a:t>anaphylacyic</a:t>
            </a:r>
            <a:r>
              <a:rPr sz="2400" spc="250" dirty="0">
                <a:latin typeface="Cambria"/>
                <a:cs typeface="Cambria"/>
              </a:rPr>
              <a:t> </a:t>
            </a:r>
            <a:r>
              <a:rPr sz="2400" spc="175" dirty="0">
                <a:latin typeface="Cambria"/>
                <a:cs typeface="Cambria"/>
              </a:rPr>
              <a:t>syock.</a:t>
            </a:r>
            <a:endParaRPr sz="2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480"/>
              </a:spcBef>
            </a:pPr>
            <a:r>
              <a:rPr sz="2400" b="1" spc="135" dirty="0">
                <a:latin typeface="Cambria"/>
                <a:cs typeface="Cambria"/>
              </a:rPr>
              <a:t>Kejadian</a:t>
            </a:r>
            <a:r>
              <a:rPr sz="2400" b="1" spc="245" dirty="0">
                <a:latin typeface="Cambria"/>
                <a:cs typeface="Cambria"/>
              </a:rPr>
              <a:t> </a:t>
            </a:r>
            <a:r>
              <a:rPr sz="2400" b="1" spc="170" dirty="0">
                <a:latin typeface="Cambria"/>
                <a:cs typeface="Cambria"/>
              </a:rPr>
              <a:t>Sentinel</a:t>
            </a:r>
            <a:r>
              <a:rPr sz="2400" b="1" spc="254" dirty="0">
                <a:latin typeface="Cambria"/>
                <a:cs typeface="Cambria"/>
              </a:rPr>
              <a:t> </a:t>
            </a:r>
            <a:r>
              <a:rPr sz="2400" spc="130" dirty="0">
                <a:latin typeface="Cambria"/>
                <a:cs typeface="Cambria"/>
              </a:rPr>
              <a:t>:</a:t>
            </a:r>
            <a:endParaRPr sz="24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55600" algn="l"/>
              </a:tabLst>
            </a:pPr>
            <a:r>
              <a:rPr sz="2400" spc="185" dirty="0">
                <a:latin typeface="Cambria"/>
                <a:cs typeface="Cambria"/>
              </a:rPr>
              <a:t>Kesalahan</a:t>
            </a:r>
            <a:r>
              <a:rPr sz="2400" spc="250" dirty="0">
                <a:latin typeface="Cambria"/>
                <a:cs typeface="Cambria"/>
              </a:rPr>
              <a:t> </a:t>
            </a:r>
            <a:r>
              <a:rPr sz="2400" spc="150" dirty="0">
                <a:latin typeface="Cambria"/>
                <a:cs typeface="Cambria"/>
              </a:rPr>
              <a:t>tempat</a:t>
            </a:r>
            <a:r>
              <a:rPr sz="2400" spc="215" dirty="0">
                <a:latin typeface="Cambria"/>
                <a:cs typeface="Cambria"/>
              </a:rPr>
              <a:t> </a:t>
            </a:r>
            <a:r>
              <a:rPr sz="2400" spc="170" dirty="0">
                <a:latin typeface="Cambria"/>
                <a:cs typeface="Cambria"/>
              </a:rPr>
              <a:t>penyuntikan</a:t>
            </a:r>
            <a:r>
              <a:rPr sz="2400" spc="270" dirty="0">
                <a:latin typeface="Cambria"/>
                <a:cs typeface="Cambria"/>
              </a:rPr>
              <a:t> </a:t>
            </a:r>
            <a:r>
              <a:rPr sz="2400" spc="160" dirty="0">
                <a:latin typeface="Cambria"/>
                <a:cs typeface="Cambria"/>
              </a:rPr>
              <a:t>anastesi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165" dirty="0">
                <a:latin typeface="Cambria"/>
                <a:cs typeface="Cambria"/>
              </a:rPr>
              <a:t>gusi</a:t>
            </a:r>
            <a:endParaRPr sz="2400">
              <a:latin typeface="Cambria"/>
              <a:cs typeface="Cambria"/>
            </a:endParaRPr>
          </a:p>
          <a:p>
            <a:pPr marL="355600" marR="596265" indent="-342900">
              <a:lnSpc>
                <a:spcPct val="150000"/>
              </a:lnSpc>
              <a:buAutoNum type="arabicPeriod"/>
              <a:tabLst>
                <a:tab pos="355600" algn="l"/>
              </a:tabLst>
            </a:pPr>
            <a:r>
              <a:rPr sz="2400" spc="185" dirty="0">
                <a:latin typeface="Cambria"/>
                <a:cs typeface="Cambria"/>
              </a:rPr>
              <a:t>Kesalahan</a:t>
            </a:r>
            <a:r>
              <a:rPr sz="2400" spc="250" dirty="0">
                <a:latin typeface="Cambria"/>
                <a:cs typeface="Cambria"/>
              </a:rPr>
              <a:t> </a:t>
            </a:r>
            <a:r>
              <a:rPr sz="2400" spc="135" dirty="0">
                <a:latin typeface="Cambria"/>
                <a:cs typeface="Cambria"/>
              </a:rPr>
              <a:t>dosis</a:t>
            </a:r>
            <a:r>
              <a:rPr sz="2400" spc="250" dirty="0">
                <a:latin typeface="Cambria"/>
                <a:cs typeface="Cambria"/>
              </a:rPr>
              <a:t> </a:t>
            </a:r>
            <a:r>
              <a:rPr sz="2400" spc="135" dirty="0">
                <a:latin typeface="Cambria"/>
                <a:cs typeface="Cambria"/>
              </a:rPr>
              <a:t>obat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125" dirty="0">
                <a:latin typeface="Cambria"/>
                <a:cs typeface="Cambria"/>
              </a:rPr>
              <a:t>melebihi</a:t>
            </a:r>
            <a:r>
              <a:rPr sz="2400" spc="254" dirty="0">
                <a:latin typeface="Cambria"/>
                <a:cs typeface="Cambria"/>
              </a:rPr>
              <a:t> </a:t>
            </a:r>
            <a:r>
              <a:rPr sz="2400" spc="180" dirty="0">
                <a:latin typeface="Cambria"/>
                <a:cs typeface="Cambria"/>
              </a:rPr>
              <a:t>batas</a:t>
            </a:r>
            <a:r>
              <a:rPr sz="2400" spc="235" dirty="0">
                <a:latin typeface="Cambria"/>
                <a:cs typeface="Cambria"/>
              </a:rPr>
              <a:t> </a:t>
            </a:r>
            <a:r>
              <a:rPr sz="2400" spc="200" dirty="0">
                <a:latin typeface="Cambria"/>
                <a:cs typeface="Cambria"/>
              </a:rPr>
              <a:t>ambang</a:t>
            </a:r>
            <a:r>
              <a:rPr sz="2400" spc="235" dirty="0">
                <a:latin typeface="Cambria"/>
                <a:cs typeface="Cambria"/>
              </a:rPr>
              <a:t> </a:t>
            </a:r>
            <a:r>
              <a:rPr sz="2400" spc="195" dirty="0">
                <a:latin typeface="Cambria"/>
                <a:cs typeface="Cambria"/>
              </a:rPr>
              <a:t>seharusnya,</a:t>
            </a:r>
            <a:r>
              <a:rPr sz="2400" spc="229" dirty="0">
                <a:latin typeface="Cambria"/>
                <a:cs typeface="Cambria"/>
              </a:rPr>
              <a:t> </a:t>
            </a:r>
            <a:r>
              <a:rPr sz="2400" spc="170" dirty="0">
                <a:latin typeface="Cambria"/>
                <a:cs typeface="Cambria"/>
              </a:rPr>
              <a:t>misalnya </a:t>
            </a:r>
            <a:r>
              <a:rPr sz="2400" spc="-509" dirty="0">
                <a:latin typeface="Cambria"/>
                <a:cs typeface="Cambria"/>
              </a:rPr>
              <a:t> </a:t>
            </a:r>
            <a:r>
              <a:rPr sz="2400" spc="140" dirty="0">
                <a:latin typeface="Cambria"/>
                <a:cs typeface="Cambria"/>
              </a:rPr>
              <a:t>pemberian</a:t>
            </a:r>
            <a:r>
              <a:rPr sz="2400" spc="235" dirty="0">
                <a:latin typeface="Cambria"/>
                <a:cs typeface="Cambria"/>
              </a:rPr>
              <a:t> </a:t>
            </a:r>
            <a:r>
              <a:rPr sz="2400" spc="120" dirty="0">
                <a:latin typeface="Cambria"/>
                <a:cs typeface="Cambria"/>
              </a:rPr>
              <a:t>fenobarbital</a:t>
            </a:r>
            <a:r>
              <a:rPr sz="2400" spc="229" dirty="0">
                <a:latin typeface="Cambria"/>
                <a:cs typeface="Cambria"/>
              </a:rPr>
              <a:t> </a:t>
            </a:r>
            <a:r>
              <a:rPr sz="2400" spc="125" dirty="0">
                <a:latin typeface="Cambria"/>
                <a:cs typeface="Cambria"/>
              </a:rPr>
              <a:t>melebihi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135" dirty="0">
                <a:latin typeface="Cambria"/>
                <a:cs typeface="Cambria"/>
              </a:rPr>
              <a:t>dosis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180" dirty="0">
                <a:latin typeface="Cambria"/>
                <a:cs typeface="Cambria"/>
              </a:rPr>
              <a:t>menyebabkan</a:t>
            </a:r>
            <a:r>
              <a:rPr sz="2400" spc="240" dirty="0">
                <a:latin typeface="Cambria"/>
                <a:cs typeface="Cambria"/>
              </a:rPr>
              <a:t> </a:t>
            </a:r>
            <a:r>
              <a:rPr sz="2400" spc="200" dirty="0">
                <a:latin typeface="Cambria"/>
                <a:cs typeface="Cambria"/>
              </a:rPr>
              <a:t>penurunan </a:t>
            </a:r>
            <a:r>
              <a:rPr sz="2400" spc="204" dirty="0">
                <a:latin typeface="Cambria"/>
                <a:cs typeface="Cambria"/>
              </a:rPr>
              <a:t> </a:t>
            </a:r>
            <a:r>
              <a:rPr sz="2400" spc="175" dirty="0">
                <a:latin typeface="Cambria"/>
                <a:cs typeface="Cambria"/>
              </a:rPr>
              <a:t>kesadaran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7388225" y="746125"/>
            <a:ext cx="48037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90" dirty="0">
                <a:solidFill>
                  <a:srgbClr val="000000"/>
                </a:solidFill>
              </a:rPr>
              <a:t>Contoh</a:t>
            </a:r>
            <a:r>
              <a:rPr sz="3600" spc="330" dirty="0">
                <a:solidFill>
                  <a:srgbClr val="000000"/>
                </a:solidFill>
              </a:rPr>
              <a:t>-</a:t>
            </a:r>
            <a:r>
              <a:rPr sz="3600" spc="-135" dirty="0">
                <a:solidFill>
                  <a:srgbClr val="000000"/>
                </a:solidFill>
              </a:rPr>
              <a:t> </a:t>
            </a:r>
            <a:r>
              <a:rPr sz="3600" spc="-190" dirty="0">
                <a:solidFill>
                  <a:srgbClr val="000000"/>
                </a:solidFill>
              </a:rPr>
              <a:t>Conto</a:t>
            </a:r>
            <a:r>
              <a:rPr sz="3600" spc="-195" dirty="0">
                <a:solidFill>
                  <a:srgbClr val="000000"/>
                </a:solidFill>
              </a:rPr>
              <a:t>h</a:t>
            </a:r>
            <a:r>
              <a:rPr sz="3600" spc="-114" dirty="0">
                <a:solidFill>
                  <a:srgbClr val="000000"/>
                </a:solidFill>
              </a:rPr>
              <a:t> </a:t>
            </a:r>
            <a:r>
              <a:rPr sz="3600" spc="-229" dirty="0">
                <a:solidFill>
                  <a:srgbClr val="000000"/>
                </a:solidFill>
              </a:rPr>
              <a:t>Ins</a:t>
            </a:r>
            <a:r>
              <a:rPr sz="3600" spc="-150" dirty="0">
                <a:solidFill>
                  <a:srgbClr val="000000"/>
                </a:solidFill>
              </a:rPr>
              <a:t>i</a:t>
            </a:r>
            <a:r>
              <a:rPr sz="3600" spc="-145" dirty="0">
                <a:solidFill>
                  <a:srgbClr val="000000"/>
                </a:solidFill>
              </a:rPr>
              <a:t>den</a:t>
            </a:r>
            <a:endParaRPr sz="3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2783" y="3425939"/>
            <a:ext cx="2481834" cy="100813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62426" y="3613530"/>
            <a:ext cx="142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9184" y="2532888"/>
            <a:ext cx="2481833" cy="107061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47063" y="2582926"/>
            <a:ext cx="1191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431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Proses/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erja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2572" y="4660391"/>
            <a:ext cx="2483357" cy="100813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063746" y="4848225"/>
            <a:ext cx="809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Material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52572" y="2252459"/>
            <a:ext cx="2483357" cy="100813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056126" y="2439415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Manu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4715" y="4541520"/>
            <a:ext cx="2483358" cy="107060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71777" y="4591634"/>
            <a:ext cx="10763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Lingkungan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kerja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71744" y="3511283"/>
            <a:ext cx="1896618" cy="9227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414642" y="3655821"/>
            <a:ext cx="558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92083" y="2449067"/>
            <a:ext cx="3320033" cy="248335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483979" y="3306267"/>
            <a:ext cx="12465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CELA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AAN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892540" y="4800600"/>
            <a:ext cx="2119122" cy="86335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704958" y="4916170"/>
            <a:ext cx="8426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AM</a:t>
            </a:r>
            <a:r>
              <a:rPr sz="1800" spc="-14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AK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77983" y="5298947"/>
            <a:ext cx="2120646" cy="105995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0357866" y="5338317"/>
            <a:ext cx="13061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002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FASILITAS/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LIN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UNGAN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87283" y="5359908"/>
            <a:ext cx="2120646" cy="863358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8749410" y="5475528"/>
            <a:ext cx="942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MANUSIA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302764" y="2039111"/>
            <a:ext cx="7145655" cy="3166110"/>
            <a:chOff x="2302764" y="2039111"/>
            <a:chExt cx="7145655" cy="3166110"/>
          </a:xfrm>
        </p:grpSpPr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42732" y="2538983"/>
              <a:ext cx="380250" cy="266623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03776" y="2976372"/>
              <a:ext cx="381787" cy="48234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14956" y="3179038"/>
              <a:ext cx="482371" cy="48237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03776" y="4102595"/>
              <a:ext cx="381787" cy="48083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02764" y="4099534"/>
              <a:ext cx="485419" cy="4351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63312" y="3616439"/>
              <a:ext cx="480834" cy="38025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59623" y="3614889"/>
              <a:ext cx="482371" cy="38027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219188" y="2039111"/>
              <a:ext cx="2228850" cy="573786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527417" y="2101037"/>
            <a:ext cx="1614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Georgia"/>
                <a:cs typeface="Georgia"/>
              </a:rPr>
              <a:t>Pengendalian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 idx="4294967295"/>
          </p:nvPr>
        </p:nvSpPr>
        <p:spPr>
          <a:xfrm>
            <a:off x="9486900" y="455613"/>
            <a:ext cx="27051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60" dirty="0">
                <a:solidFill>
                  <a:srgbClr val="000000"/>
                </a:solidFill>
              </a:rPr>
              <a:t>K</a:t>
            </a:r>
            <a:r>
              <a:rPr spc="-229" dirty="0">
                <a:solidFill>
                  <a:srgbClr val="000000"/>
                </a:solidFill>
              </a:rPr>
              <a:t>o</a:t>
            </a:r>
            <a:r>
              <a:rPr spc="-245" dirty="0">
                <a:solidFill>
                  <a:srgbClr val="000000"/>
                </a:solidFill>
              </a:rPr>
              <a:t>nsep</a:t>
            </a:r>
            <a:r>
              <a:rPr spc="-114" dirty="0">
                <a:solidFill>
                  <a:srgbClr val="000000"/>
                </a:solidFill>
              </a:rPr>
              <a:t> </a:t>
            </a:r>
            <a:r>
              <a:rPr spc="-100" dirty="0">
                <a:solidFill>
                  <a:srgbClr val="000000"/>
                </a:solidFill>
              </a:rPr>
              <a:t>Dasar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spc="-270" dirty="0">
                <a:solidFill>
                  <a:srgbClr val="000000"/>
                </a:solidFill>
              </a:rPr>
              <a:t>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4916" y="1816607"/>
            <a:ext cx="7754111" cy="47381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3923" y="6554723"/>
            <a:ext cx="2045335" cy="17272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62890">
              <a:lnSpc>
                <a:spcPts val="13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AS/NZS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4360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1999/2004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51404" y="617207"/>
            <a:ext cx="6803898" cy="92279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5918200" y="774700"/>
            <a:ext cx="6273800" cy="4524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Langkah-Langkah</a:t>
            </a:r>
            <a:r>
              <a:rPr sz="2800" spc="15" dirty="0"/>
              <a:t> </a:t>
            </a:r>
            <a:r>
              <a:rPr sz="2800" spc="45" dirty="0"/>
              <a:t>Manajemen</a:t>
            </a:r>
            <a:r>
              <a:rPr sz="2800" spc="25" dirty="0"/>
              <a:t> </a:t>
            </a:r>
            <a:r>
              <a:rPr sz="2800" spc="-75" dirty="0"/>
              <a:t>Risiko</a:t>
            </a:r>
            <a:endParaRPr sz="2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5592" y="2479535"/>
            <a:ext cx="3146298" cy="12687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89170" y="2594559"/>
            <a:ext cx="22809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8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3200" b="1" spc="-85" dirty="0">
                <a:solidFill>
                  <a:srgbClr val="FFFFFF"/>
                </a:solidFill>
                <a:latin typeface="Arial"/>
                <a:cs typeface="Arial"/>
              </a:rPr>
              <a:t>.Persiapan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61831" y="6336793"/>
            <a:ext cx="2838450" cy="46102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19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00200" y="867155"/>
            <a:ext cx="3201161" cy="201244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399538" y="1281429"/>
            <a:ext cx="16059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310" marR="5080" indent="-18161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Siapa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timnya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(SDM,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SK)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54595" y="954024"/>
            <a:ext cx="3365754" cy="203072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718297" y="1368678"/>
            <a:ext cx="204088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4510" marR="5080" indent="-512445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Kapan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dilakukan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(Waktu)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76743" y="3654552"/>
            <a:ext cx="3515105" cy="178384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302243" y="4087495"/>
            <a:ext cx="201739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Bagaimana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caranya </a:t>
            </a:r>
            <a:r>
              <a:rPr sz="2000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(Metode, 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Prosedur, </a:t>
            </a:r>
            <a:r>
              <a:rPr sz="2000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Dokumen)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60932" y="3531108"/>
            <a:ext cx="3667505" cy="308229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003551" y="4367021"/>
            <a:ext cx="226441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Dimana</a:t>
            </a:r>
            <a:endParaRPr sz="24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(unit/level…) akan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dilakukan </a:t>
            </a:r>
            <a:r>
              <a:rPr sz="2400" dirty="0">
                <a:latin typeface="Calibri"/>
                <a:cs typeface="Calibri"/>
              </a:rPr>
              <a:t>MR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(Ruang </a:t>
            </a:r>
            <a:r>
              <a:rPr sz="2400" spc="-10" dirty="0">
                <a:latin typeface="Calibri"/>
                <a:cs typeface="Calibri"/>
              </a:rPr>
              <a:t>Lingkup </a:t>
            </a:r>
            <a:r>
              <a:rPr sz="2400" spc="-5" dirty="0">
                <a:latin typeface="Calibri"/>
                <a:cs typeface="Calibri"/>
              </a:rPr>
              <a:t> dan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tujuan)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35423" y="3515867"/>
            <a:ext cx="3790950" cy="243763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663946" y="4571745"/>
            <a:ext cx="1209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latin typeface="Arial"/>
                <a:cs typeface="Arial"/>
              </a:rPr>
              <a:t>KOMITMEN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6071" y="65519"/>
            <a:ext cx="4674870" cy="126874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8316913" y="333375"/>
            <a:ext cx="3875087" cy="512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045"/>
              </a:lnSpc>
            </a:pPr>
            <a:r>
              <a:rPr sz="4400" spc="-625" dirty="0"/>
              <a:t>2</a:t>
            </a:r>
            <a:r>
              <a:rPr spc="-185" dirty="0"/>
              <a:t>.</a:t>
            </a:r>
            <a:r>
              <a:rPr spc="-5" dirty="0"/>
              <a:t> </a:t>
            </a:r>
            <a:r>
              <a:rPr spc="40" dirty="0"/>
              <a:t>I</a:t>
            </a:r>
            <a:r>
              <a:rPr spc="100" dirty="0"/>
              <a:t>d</a:t>
            </a:r>
            <a:r>
              <a:rPr spc="-5" dirty="0"/>
              <a:t>entifikas</a:t>
            </a:r>
            <a:r>
              <a:rPr dirty="0"/>
              <a:t>i</a:t>
            </a:r>
            <a:r>
              <a:rPr spc="-5" dirty="0"/>
              <a:t> </a:t>
            </a:r>
            <a:r>
              <a:rPr spc="-80" dirty="0"/>
              <a:t>Risiko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433527" y="1066144"/>
            <a:ext cx="11496675" cy="537718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535"/>
              </a:spcBef>
              <a:buFont typeface="Wingdings"/>
              <a:buChar char=""/>
              <a:tabLst>
                <a:tab pos="299720" algn="l"/>
              </a:tabLst>
            </a:pPr>
            <a:r>
              <a:rPr sz="2400" b="1" spc="175" dirty="0">
                <a:solidFill>
                  <a:srgbClr val="FF0000"/>
                </a:solidFill>
                <a:latin typeface="Cambria"/>
                <a:cs typeface="Cambria"/>
              </a:rPr>
              <a:t>Kemampuan</a:t>
            </a:r>
            <a:r>
              <a:rPr sz="2400" b="1" spc="28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145" dirty="0">
                <a:solidFill>
                  <a:srgbClr val="FF0000"/>
                </a:solidFill>
                <a:latin typeface="Cambria"/>
                <a:cs typeface="Cambria"/>
              </a:rPr>
              <a:t>mengenali</a:t>
            </a:r>
            <a:r>
              <a:rPr sz="2400" b="1" spc="2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spc="125" dirty="0">
                <a:latin typeface="Cambria"/>
                <a:cs typeface="Cambria"/>
              </a:rPr>
              <a:t>potensi</a:t>
            </a:r>
            <a:r>
              <a:rPr sz="2400" spc="260" dirty="0">
                <a:latin typeface="Cambria"/>
                <a:cs typeface="Cambria"/>
              </a:rPr>
              <a:t> </a:t>
            </a:r>
            <a:r>
              <a:rPr sz="2400" spc="160" dirty="0">
                <a:latin typeface="Cambria"/>
                <a:cs typeface="Cambria"/>
              </a:rPr>
              <a:t>bahaya/risiko</a:t>
            </a:r>
            <a:r>
              <a:rPr sz="2400" spc="220" dirty="0">
                <a:latin typeface="Cambria"/>
                <a:cs typeface="Cambria"/>
              </a:rPr>
              <a:t> </a:t>
            </a:r>
            <a:r>
              <a:rPr sz="2400" spc="185" dirty="0">
                <a:latin typeface="Cambria"/>
                <a:cs typeface="Cambria"/>
              </a:rPr>
              <a:t>adalah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spc="200" dirty="0">
                <a:latin typeface="Cambria"/>
                <a:cs typeface="Cambria"/>
              </a:rPr>
              <a:t>kunci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215" dirty="0">
                <a:latin typeface="Cambria"/>
                <a:cs typeface="Cambria"/>
              </a:rPr>
              <a:t>utama</a:t>
            </a:r>
            <a:r>
              <a:rPr sz="2400" spc="229" dirty="0">
                <a:latin typeface="Cambria"/>
                <a:cs typeface="Cambria"/>
              </a:rPr>
              <a:t> </a:t>
            </a:r>
            <a:r>
              <a:rPr sz="2400" spc="240" dirty="0">
                <a:latin typeface="Cambria"/>
                <a:cs typeface="Cambria"/>
              </a:rPr>
              <a:t>MR</a:t>
            </a:r>
            <a:endParaRPr sz="2400">
              <a:latin typeface="Cambria"/>
              <a:cs typeface="Cambria"/>
            </a:endParaRPr>
          </a:p>
          <a:p>
            <a:pPr marL="299085" indent="-287020">
              <a:lnSpc>
                <a:spcPct val="100000"/>
              </a:lnSpc>
              <a:spcBef>
                <a:spcPts val="1440"/>
              </a:spcBef>
              <a:buFont typeface="Wingdings"/>
              <a:buChar char=""/>
              <a:tabLst>
                <a:tab pos="299720" algn="l"/>
              </a:tabLst>
            </a:pPr>
            <a:r>
              <a:rPr sz="2400" spc="125" dirty="0">
                <a:latin typeface="Cambria"/>
                <a:cs typeface="Cambria"/>
              </a:rPr>
              <a:t>Proses</a:t>
            </a:r>
            <a:r>
              <a:rPr sz="2400" spc="250" dirty="0">
                <a:latin typeface="Cambria"/>
                <a:cs typeface="Cambria"/>
              </a:rPr>
              <a:t> </a:t>
            </a:r>
            <a:r>
              <a:rPr sz="2400" spc="145" dirty="0">
                <a:latin typeface="Cambria"/>
                <a:cs typeface="Cambria"/>
              </a:rPr>
              <a:t>mengenali</a:t>
            </a:r>
            <a:r>
              <a:rPr sz="2400" spc="254" dirty="0">
                <a:latin typeface="Cambria"/>
                <a:cs typeface="Cambria"/>
              </a:rPr>
              <a:t> </a:t>
            </a:r>
            <a:r>
              <a:rPr sz="2400" spc="125" dirty="0">
                <a:latin typeface="Cambria"/>
                <a:cs typeface="Cambria"/>
              </a:rPr>
              <a:t>potensi</a:t>
            </a:r>
            <a:r>
              <a:rPr sz="2400" spc="265" dirty="0">
                <a:latin typeface="Cambria"/>
                <a:cs typeface="Cambria"/>
              </a:rPr>
              <a:t> </a:t>
            </a:r>
            <a:r>
              <a:rPr sz="2400" spc="170" dirty="0">
                <a:latin typeface="Cambria"/>
                <a:cs typeface="Cambria"/>
              </a:rPr>
              <a:t>bahaya/Risiko</a:t>
            </a:r>
            <a:r>
              <a:rPr sz="2400" spc="245" dirty="0">
                <a:latin typeface="Cambria"/>
                <a:cs typeface="Cambria"/>
              </a:rPr>
              <a:t> </a:t>
            </a:r>
            <a:r>
              <a:rPr sz="2400" spc="185" dirty="0">
                <a:latin typeface="Cambria"/>
                <a:cs typeface="Cambria"/>
              </a:rPr>
              <a:t>dilakukan</a:t>
            </a:r>
            <a:r>
              <a:rPr sz="2400" spc="250" dirty="0">
                <a:latin typeface="Cambria"/>
                <a:cs typeface="Cambria"/>
              </a:rPr>
              <a:t> </a:t>
            </a:r>
            <a:r>
              <a:rPr sz="2400" spc="150" dirty="0">
                <a:latin typeface="Cambria"/>
                <a:cs typeface="Cambria"/>
              </a:rPr>
              <a:t>terhadap</a:t>
            </a:r>
            <a:r>
              <a:rPr sz="2400" spc="229" dirty="0">
                <a:latin typeface="Cambria"/>
                <a:cs typeface="Cambria"/>
              </a:rPr>
              <a:t> </a:t>
            </a:r>
            <a:r>
              <a:rPr sz="2400" spc="135" dirty="0">
                <a:latin typeface="Cambria"/>
                <a:cs typeface="Cambria"/>
              </a:rPr>
              <a:t>:</a:t>
            </a:r>
            <a:endParaRPr sz="2400">
              <a:latin typeface="Cambria"/>
              <a:cs typeface="Cambria"/>
            </a:endParaRPr>
          </a:p>
          <a:p>
            <a:pPr marL="812800" lvl="1" indent="-343535">
              <a:lnSpc>
                <a:spcPct val="100000"/>
              </a:lnSpc>
              <a:spcBef>
                <a:spcPts val="1445"/>
              </a:spcBef>
              <a:buAutoNum type="arabicPeriod"/>
              <a:tabLst>
                <a:tab pos="812800" algn="l"/>
              </a:tabLst>
            </a:pPr>
            <a:r>
              <a:rPr sz="2400" b="1" spc="145" dirty="0">
                <a:latin typeface="Cambria"/>
                <a:cs typeface="Cambria"/>
              </a:rPr>
              <a:t>Manusia</a:t>
            </a:r>
            <a:r>
              <a:rPr sz="2400" b="1" spc="245" dirty="0">
                <a:latin typeface="Cambria"/>
                <a:cs typeface="Cambria"/>
              </a:rPr>
              <a:t> </a:t>
            </a:r>
            <a:r>
              <a:rPr sz="2400" b="1" spc="155" dirty="0">
                <a:latin typeface="Cambria"/>
                <a:cs typeface="Cambria"/>
              </a:rPr>
              <a:t>yang</a:t>
            </a:r>
            <a:r>
              <a:rPr sz="2400" b="1" spc="270" dirty="0">
                <a:latin typeface="Cambria"/>
                <a:cs typeface="Cambria"/>
              </a:rPr>
              <a:t> </a:t>
            </a:r>
            <a:r>
              <a:rPr sz="2400" b="1" spc="145" dirty="0">
                <a:latin typeface="Cambria"/>
                <a:cs typeface="Cambria"/>
              </a:rPr>
              <a:t>melakukan</a:t>
            </a:r>
            <a:endParaRPr sz="2400">
              <a:latin typeface="Cambria"/>
              <a:cs typeface="Cambria"/>
            </a:endParaRPr>
          </a:p>
          <a:p>
            <a:pPr marL="812800" lvl="1" indent="-343535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812800" algn="l"/>
              </a:tabLst>
            </a:pPr>
            <a:r>
              <a:rPr sz="2400" b="1" spc="105" dirty="0">
                <a:latin typeface="Cambria"/>
                <a:cs typeface="Cambria"/>
              </a:rPr>
              <a:t>Proses</a:t>
            </a:r>
            <a:r>
              <a:rPr sz="2400" b="1" spc="260" dirty="0">
                <a:latin typeface="Cambria"/>
                <a:cs typeface="Cambria"/>
              </a:rPr>
              <a:t> </a:t>
            </a:r>
            <a:r>
              <a:rPr sz="2400" b="1" spc="110" dirty="0">
                <a:latin typeface="Cambria"/>
                <a:cs typeface="Cambria"/>
              </a:rPr>
              <a:t>kerja/cara</a:t>
            </a:r>
            <a:r>
              <a:rPr sz="2400" b="1" spc="235" dirty="0">
                <a:latin typeface="Cambria"/>
                <a:cs typeface="Cambria"/>
              </a:rPr>
              <a:t> </a:t>
            </a:r>
            <a:r>
              <a:rPr sz="2400" b="1" spc="90" dirty="0">
                <a:latin typeface="Cambria"/>
                <a:cs typeface="Cambria"/>
              </a:rPr>
              <a:t>kerja</a:t>
            </a:r>
            <a:endParaRPr sz="2400">
              <a:latin typeface="Cambria"/>
              <a:cs typeface="Cambria"/>
            </a:endParaRPr>
          </a:p>
          <a:p>
            <a:pPr marL="812800" lvl="1" indent="-343535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812800" algn="l"/>
              </a:tabLst>
            </a:pPr>
            <a:r>
              <a:rPr sz="2400" b="1" spc="125" dirty="0">
                <a:latin typeface="Cambria"/>
                <a:cs typeface="Cambria"/>
              </a:rPr>
              <a:t>Material/bahan</a:t>
            </a:r>
            <a:r>
              <a:rPr sz="2400" b="1" spc="240" dirty="0">
                <a:latin typeface="Cambria"/>
                <a:cs typeface="Cambria"/>
              </a:rPr>
              <a:t> </a:t>
            </a:r>
            <a:r>
              <a:rPr sz="2400" b="1" spc="155" dirty="0">
                <a:latin typeface="Cambria"/>
                <a:cs typeface="Cambria"/>
              </a:rPr>
              <a:t>yang</a:t>
            </a:r>
            <a:r>
              <a:rPr sz="2400" b="1" spc="265" dirty="0">
                <a:latin typeface="Cambria"/>
                <a:cs typeface="Cambria"/>
              </a:rPr>
              <a:t> </a:t>
            </a:r>
            <a:r>
              <a:rPr sz="2400" b="1" spc="135" dirty="0">
                <a:latin typeface="Cambria"/>
                <a:cs typeface="Cambria"/>
              </a:rPr>
              <a:t>digunakan</a:t>
            </a:r>
            <a:r>
              <a:rPr sz="2400" b="1" spc="275" dirty="0">
                <a:latin typeface="Cambria"/>
                <a:cs typeface="Cambria"/>
              </a:rPr>
              <a:t> </a:t>
            </a:r>
            <a:r>
              <a:rPr sz="2400" b="1" spc="80" dirty="0">
                <a:latin typeface="Cambria"/>
                <a:cs typeface="Cambria"/>
              </a:rPr>
              <a:t>bekerja</a:t>
            </a:r>
            <a:endParaRPr sz="2400">
              <a:latin typeface="Cambria"/>
              <a:cs typeface="Cambria"/>
            </a:endParaRPr>
          </a:p>
          <a:p>
            <a:pPr marL="812800" lvl="1" indent="-343535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812800" algn="l"/>
              </a:tabLst>
            </a:pPr>
            <a:r>
              <a:rPr sz="2400" b="1" spc="155" dirty="0">
                <a:latin typeface="Cambria"/>
                <a:cs typeface="Cambria"/>
              </a:rPr>
              <a:t>Alat/Mesin</a:t>
            </a:r>
            <a:r>
              <a:rPr sz="2400" b="1" spc="250" dirty="0">
                <a:latin typeface="Cambria"/>
                <a:cs typeface="Cambria"/>
              </a:rPr>
              <a:t> </a:t>
            </a:r>
            <a:r>
              <a:rPr sz="2400" b="1" spc="155" dirty="0">
                <a:latin typeface="Cambria"/>
                <a:cs typeface="Cambria"/>
              </a:rPr>
              <a:t>yang</a:t>
            </a:r>
            <a:r>
              <a:rPr sz="2400" b="1" spc="270" dirty="0">
                <a:latin typeface="Cambria"/>
                <a:cs typeface="Cambria"/>
              </a:rPr>
              <a:t> </a:t>
            </a:r>
            <a:r>
              <a:rPr sz="2400" b="1" spc="130" dirty="0">
                <a:latin typeface="Cambria"/>
                <a:cs typeface="Cambria"/>
              </a:rPr>
              <a:t>digunakan</a:t>
            </a:r>
            <a:endParaRPr sz="2400">
              <a:latin typeface="Cambria"/>
              <a:cs typeface="Cambria"/>
            </a:endParaRPr>
          </a:p>
          <a:p>
            <a:pPr marL="812800" lvl="1" indent="-343535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812800" algn="l"/>
              </a:tabLst>
            </a:pPr>
            <a:r>
              <a:rPr sz="2400" b="1" spc="160" dirty="0">
                <a:latin typeface="Cambria"/>
                <a:cs typeface="Cambria"/>
              </a:rPr>
              <a:t>Lingkungan</a:t>
            </a:r>
            <a:r>
              <a:rPr sz="2400" b="1" spc="229" dirty="0">
                <a:latin typeface="Cambria"/>
                <a:cs typeface="Cambria"/>
              </a:rPr>
              <a:t> </a:t>
            </a:r>
            <a:r>
              <a:rPr sz="2400" b="1" spc="120" dirty="0">
                <a:latin typeface="Cambria"/>
                <a:cs typeface="Cambria"/>
              </a:rPr>
              <a:t>Kerja</a:t>
            </a:r>
            <a:endParaRPr sz="2400">
              <a:latin typeface="Cambria"/>
              <a:cs typeface="Cambria"/>
            </a:endParaRPr>
          </a:p>
          <a:p>
            <a:pPr marL="812800" lvl="1" indent="-343535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812800" algn="l"/>
              </a:tabLst>
            </a:pPr>
            <a:r>
              <a:rPr sz="2400" b="1" spc="120" dirty="0">
                <a:latin typeface="Cambria"/>
                <a:cs typeface="Cambria"/>
              </a:rPr>
              <a:t>Posisi</a:t>
            </a:r>
            <a:r>
              <a:rPr sz="2400" b="1" spc="260" dirty="0">
                <a:latin typeface="Cambria"/>
                <a:cs typeface="Cambria"/>
              </a:rPr>
              <a:t> </a:t>
            </a:r>
            <a:r>
              <a:rPr sz="2400" b="1" spc="145" dirty="0">
                <a:latin typeface="Cambria"/>
                <a:cs typeface="Cambria"/>
              </a:rPr>
              <a:t>saat</a:t>
            </a:r>
            <a:r>
              <a:rPr sz="2400" b="1" spc="260" dirty="0">
                <a:latin typeface="Cambria"/>
                <a:cs typeface="Cambria"/>
              </a:rPr>
              <a:t> </a:t>
            </a:r>
            <a:r>
              <a:rPr sz="2400" b="1" spc="80" dirty="0">
                <a:latin typeface="Cambria"/>
                <a:cs typeface="Cambria"/>
              </a:rPr>
              <a:t>bekerja</a:t>
            </a:r>
            <a:endParaRPr sz="2400">
              <a:latin typeface="Cambria"/>
              <a:cs typeface="Cambria"/>
            </a:endParaRPr>
          </a:p>
          <a:p>
            <a:pPr marL="812800" lvl="1" indent="-343535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812800" algn="l"/>
              </a:tabLst>
            </a:pPr>
            <a:r>
              <a:rPr sz="2400" b="1" spc="170" dirty="0">
                <a:latin typeface="Cambria"/>
                <a:cs typeface="Cambria"/>
              </a:rPr>
              <a:t>Layout</a:t>
            </a:r>
            <a:endParaRPr sz="2400">
              <a:latin typeface="Cambria"/>
              <a:cs typeface="Cambria"/>
            </a:endParaRPr>
          </a:p>
          <a:p>
            <a:pPr marL="5909310">
              <a:lnSpc>
                <a:spcPct val="100000"/>
              </a:lnSpc>
              <a:spcBef>
                <a:spcPts val="1095"/>
              </a:spcBef>
            </a:pPr>
            <a:r>
              <a:rPr sz="1800" spc="-10" dirty="0">
                <a:latin typeface="Calibri"/>
                <a:cs typeface="Calibri"/>
              </a:rPr>
              <a:t>Latihan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Identifikasi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Risiko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Video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Healthcare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risk</a:t>
            </a:r>
            <a:r>
              <a:rPr sz="1800" b="1" spc="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assesment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8554" y="5900864"/>
            <a:ext cx="3060065" cy="514984"/>
          </a:xfrm>
          <a:custGeom>
            <a:avLst/>
            <a:gdLst/>
            <a:ahLst/>
            <a:cxnLst/>
            <a:rect l="l" t="t" r="r" b="b"/>
            <a:pathLst>
              <a:path w="3060065" h="514985">
                <a:moveTo>
                  <a:pt x="2936112" y="390728"/>
                </a:moveTo>
                <a:lnTo>
                  <a:pt x="2936112" y="514553"/>
                </a:lnTo>
                <a:lnTo>
                  <a:pt x="3018662" y="473278"/>
                </a:lnTo>
                <a:lnTo>
                  <a:pt x="2956813" y="473278"/>
                </a:lnTo>
                <a:lnTo>
                  <a:pt x="2956813" y="432003"/>
                </a:lnTo>
                <a:lnTo>
                  <a:pt x="3018662" y="432003"/>
                </a:lnTo>
                <a:lnTo>
                  <a:pt x="2936112" y="390728"/>
                </a:lnTo>
                <a:close/>
              </a:path>
              <a:path w="3060065" h="514985">
                <a:moveTo>
                  <a:pt x="1509395" y="20637"/>
                </a:moveTo>
                <a:lnTo>
                  <a:pt x="1509395" y="473278"/>
                </a:lnTo>
                <a:lnTo>
                  <a:pt x="2936112" y="473278"/>
                </a:lnTo>
                <a:lnTo>
                  <a:pt x="2936112" y="452640"/>
                </a:lnTo>
                <a:lnTo>
                  <a:pt x="1550670" y="452640"/>
                </a:lnTo>
                <a:lnTo>
                  <a:pt x="1529969" y="432003"/>
                </a:lnTo>
                <a:lnTo>
                  <a:pt x="1550670" y="432003"/>
                </a:lnTo>
                <a:lnTo>
                  <a:pt x="1550670" y="41275"/>
                </a:lnTo>
                <a:lnTo>
                  <a:pt x="1529969" y="41275"/>
                </a:lnTo>
                <a:lnTo>
                  <a:pt x="1509395" y="20637"/>
                </a:lnTo>
                <a:close/>
              </a:path>
              <a:path w="3060065" h="514985">
                <a:moveTo>
                  <a:pt x="3018662" y="432003"/>
                </a:moveTo>
                <a:lnTo>
                  <a:pt x="2956813" y="432003"/>
                </a:lnTo>
                <a:lnTo>
                  <a:pt x="2956813" y="473278"/>
                </a:lnTo>
                <a:lnTo>
                  <a:pt x="3018662" y="473278"/>
                </a:lnTo>
                <a:lnTo>
                  <a:pt x="3059937" y="452640"/>
                </a:lnTo>
                <a:lnTo>
                  <a:pt x="3018662" y="432003"/>
                </a:lnTo>
                <a:close/>
              </a:path>
              <a:path w="3060065" h="514985">
                <a:moveTo>
                  <a:pt x="1550670" y="432003"/>
                </a:moveTo>
                <a:lnTo>
                  <a:pt x="1529969" y="432003"/>
                </a:lnTo>
                <a:lnTo>
                  <a:pt x="1550670" y="452640"/>
                </a:lnTo>
                <a:lnTo>
                  <a:pt x="1550670" y="432003"/>
                </a:lnTo>
                <a:close/>
              </a:path>
              <a:path w="3060065" h="514985">
                <a:moveTo>
                  <a:pt x="2936112" y="432003"/>
                </a:moveTo>
                <a:lnTo>
                  <a:pt x="1550670" y="432003"/>
                </a:lnTo>
                <a:lnTo>
                  <a:pt x="1550670" y="452640"/>
                </a:lnTo>
                <a:lnTo>
                  <a:pt x="2936112" y="452640"/>
                </a:lnTo>
                <a:lnTo>
                  <a:pt x="2936112" y="432003"/>
                </a:lnTo>
                <a:close/>
              </a:path>
              <a:path w="3060065" h="514985">
                <a:moveTo>
                  <a:pt x="1550670" y="0"/>
                </a:moveTo>
                <a:lnTo>
                  <a:pt x="0" y="0"/>
                </a:lnTo>
                <a:lnTo>
                  <a:pt x="0" y="41275"/>
                </a:lnTo>
                <a:lnTo>
                  <a:pt x="1509395" y="41275"/>
                </a:lnTo>
                <a:lnTo>
                  <a:pt x="1509395" y="20637"/>
                </a:lnTo>
                <a:lnTo>
                  <a:pt x="1550670" y="20637"/>
                </a:lnTo>
                <a:lnTo>
                  <a:pt x="1550670" y="0"/>
                </a:lnTo>
                <a:close/>
              </a:path>
              <a:path w="3060065" h="514985">
                <a:moveTo>
                  <a:pt x="1550670" y="20637"/>
                </a:moveTo>
                <a:lnTo>
                  <a:pt x="1509395" y="20637"/>
                </a:lnTo>
                <a:lnTo>
                  <a:pt x="1529969" y="41275"/>
                </a:lnTo>
                <a:lnTo>
                  <a:pt x="1550670" y="41275"/>
                </a:lnTo>
                <a:lnTo>
                  <a:pt x="1550670" y="20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177" y="425196"/>
            <a:ext cx="10597896" cy="48569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67521" y="5227001"/>
            <a:ext cx="3469004" cy="25336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56235">
              <a:lnSpc>
                <a:spcPts val="1964"/>
              </a:lnSpc>
            </a:pP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Kepmenkes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52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tahun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2018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6641" y="5678549"/>
            <a:ext cx="3725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Latihan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Mengisi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Tabel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Pemetaan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Risiko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683" y="759714"/>
            <a:ext cx="11317224" cy="570890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61498" y="216788"/>
            <a:ext cx="3469004" cy="25336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31470">
              <a:lnSpc>
                <a:spcPts val="1960"/>
              </a:lnSpc>
            </a:pP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Kepmenkes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52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Tahun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2018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2258" y="4277103"/>
            <a:ext cx="5309870" cy="824865"/>
          </a:xfrm>
          <a:prstGeom prst="rect">
            <a:avLst/>
          </a:prstGeom>
          <a:solidFill>
            <a:srgbClr val="A9D18E"/>
          </a:solidFill>
          <a:ln w="12700">
            <a:solidFill>
              <a:srgbClr val="2E528F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b="1" spc="-15" dirty="0">
                <a:latin typeface="Calibri"/>
                <a:cs typeface="Calibri"/>
              </a:rPr>
              <a:t>RISIKO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 SEVERITY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X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PROBABILITY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39290" y="2734689"/>
            <a:ext cx="904240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135" dirty="0">
                <a:latin typeface="Cambria"/>
                <a:cs typeface="Cambria"/>
              </a:rPr>
              <a:t>Analisa</a:t>
            </a:r>
            <a:r>
              <a:rPr sz="2000" spc="190" dirty="0">
                <a:latin typeface="Cambria"/>
                <a:cs typeface="Cambria"/>
              </a:rPr>
              <a:t> </a:t>
            </a:r>
            <a:r>
              <a:rPr sz="2000" spc="95" dirty="0">
                <a:latin typeface="Cambria"/>
                <a:cs typeface="Cambria"/>
              </a:rPr>
              <a:t>risiko</a:t>
            </a:r>
            <a:r>
              <a:rPr sz="2000" spc="190" dirty="0">
                <a:latin typeface="Cambria"/>
                <a:cs typeface="Cambria"/>
              </a:rPr>
              <a:t> </a:t>
            </a:r>
            <a:r>
              <a:rPr sz="2000" spc="140" dirty="0">
                <a:latin typeface="Cambria"/>
                <a:cs typeface="Cambria"/>
              </a:rPr>
              <a:t>dapat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60" dirty="0">
                <a:latin typeface="Cambria"/>
                <a:cs typeface="Cambria"/>
              </a:rPr>
              <a:t>dilakukan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45" dirty="0">
                <a:latin typeface="Cambria"/>
                <a:cs typeface="Cambria"/>
              </a:rPr>
              <a:t>dengan</a:t>
            </a:r>
            <a:r>
              <a:rPr sz="2000" spc="170" dirty="0">
                <a:latin typeface="Cambria"/>
                <a:cs typeface="Cambria"/>
              </a:rPr>
              <a:t> </a:t>
            </a:r>
            <a:r>
              <a:rPr sz="2000" spc="105" dirty="0">
                <a:latin typeface="Cambria"/>
                <a:cs typeface="Cambria"/>
              </a:rPr>
              <a:t>metode</a:t>
            </a:r>
            <a:r>
              <a:rPr sz="2000" spc="160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kualitatif</a:t>
            </a:r>
            <a:r>
              <a:rPr sz="2000" spc="195" dirty="0">
                <a:latin typeface="Cambria"/>
                <a:cs typeface="Cambria"/>
              </a:rPr>
              <a:t> </a:t>
            </a:r>
            <a:r>
              <a:rPr sz="2000" spc="145" dirty="0">
                <a:latin typeface="Cambria"/>
                <a:cs typeface="Cambria"/>
              </a:rPr>
              <a:t>dengan</a:t>
            </a:r>
            <a:r>
              <a:rPr sz="2000" spc="165" dirty="0">
                <a:latin typeface="Cambria"/>
                <a:cs typeface="Cambria"/>
              </a:rPr>
              <a:t> </a:t>
            </a:r>
            <a:r>
              <a:rPr sz="2000" spc="125" dirty="0">
                <a:latin typeface="Cambria"/>
                <a:cs typeface="Cambria"/>
              </a:rPr>
              <a:t>melihat</a:t>
            </a:r>
            <a:endParaRPr sz="2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 dirty="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spc="125" dirty="0">
                <a:latin typeface="Cambria"/>
                <a:cs typeface="Cambria"/>
              </a:rPr>
              <a:t>Severity/Keparahan</a:t>
            </a:r>
            <a:r>
              <a:rPr sz="2000" b="1" spc="165" dirty="0">
                <a:latin typeface="Cambria"/>
                <a:cs typeface="Cambria"/>
              </a:rPr>
              <a:t> </a:t>
            </a:r>
            <a:r>
              <a:rPr sz="2000" spc="175" dirty="0">
                <a:latin typeface="Cambria"/>
                <a:cs typeface="Cambria"/>
              </a:rPr>
              <a:t>dan</a:t>
            </a:r>
            <a:r>
              <a:rPr sz="2000" spc="185" dirty="0">
                <a:latin typeface="Cambria"/>
                <a:cs typeface="Cambria"/>
              </a:rPr>
              <a:t> </a:t>
            </a:r>
            <a:r>
              <a:rPr sz="2000" b="1" spc="130" dirty="0">
                <a:latin typeface="Cambria"/>
                <a:cs typeface="Cambria"/>
              </a:rPr>
              <a:t>kemungkinan</a:t>
            </a:r>
            <a:r>
              <a:rPr sz="2000" b="1" spc="195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terjadinya</a:t>
            </a:r>
            <a:r>
              <a:rPr sz="2000" spc="150" dirty="0">
                <a:latin typeface="Cambria"/>
                <a:cs typeface="Cambria"/>
              </a:rPr>
              <a:t> </a:t>
            </a:r>
            <a:r>
              <a:rPr sz="2000" spc="65" dirty="0">
                <a:latin typeface="Cambria"/>
                <a:cs typeface="Cambria"/>
              </a:rPr>
              <a:t>(probability).</a:t>
            </a:r>
            <a:endParaRPr sz="20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2735" y="1907539"/>
            <a:ext cx="117563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165" dirty="0">
                <a:latin typeface="Cambria"/>
                <a:cs typeface="Cambria"/>
              </a:rPr>
              <a:t>Tujuan</a:t>
            </a:r>
            <a:r>
              <a:rPr sz="2000" spc="215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Analisa</a:t>
            </a:r>
            <a:r>
              <a:rPr sz="2000" spc="195" dirty="0">
                <a:latin typeface="Cambria"/>
                <a:cs typeface="Cambria"/>
              </a:rPr>
              <a:t> </a:t>
            </a:r>
            <a:r>
              <a:rPr sz="2000" spc="95" dirty="0">
                <a:latin typeface="Cambria"/>
                <a:cs typeface="Cambria"/>
              </a:rPr>
              <a:t>risiko</a:t>
            </a:r>
            <a:r>
              <a:rPr sz="2000" spc="185" dirty="0">
                <a:latin typeface="Cambria"/>
                <a:cs typeface="Cambria"/>
              </a:rPr>
              <a:t> </a:t>
            </a:r>
            <a:r>
              <a:rPr sz="2000" spc="155" dirty="0">
                <a:latin typeface="Cambria"/>
                <a:cs typeface="Cambria"/>
              </a:rPr>
              <a:t>adalah</a:t>
            </a:r>
            <a:r>
              <a:rPr sz="2000" spc="200" dirty="0">
                <a:latin typeface="Cambria"/>
                <a:cs typeface="Cambria"/>
              </a:rPr>
              <a:t> </a:t>
            </a:r>
            <a:r>
              <a:rPr sz="2000" spc="195" dirty="0">
                <a:latin typeface="Cambria"/>
                <a:cs typeface="Cambria"/>
              </a:rPr>
              <a:t>untuk </a:t>
            </a:r>
            <a:r>
              <a:rPr sz="2000" spc="165" dirty="0">
                <a:latin typeface="Cambria"/>
                <a:cs typeface="Cambria"/>
              </a:rPr>
              <a:t>menentukan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95" dirty="0">
                <a:latin typeface="Cambria"/>
                <a:cs typeface="Cambria"/>
              </a:rPr>
              <a:t>kategori</a:t>
            </a:r>
            <a:r>
              <a:rPr sz="2000" spc="170" dirty="0">
                <a:latin typeface="Cambria"/>
                <a:cs typeface="Cambria"/>
              </a:rPr>
              <a:t> </a:t>
            </a:r>
            <a:r>
              <a:rPr sz="2000" b="1" spc="90" dirty="0">
                <a:solidFill>
                  <a:srgbClr val="FF0000"/>
                </a:solidFill>
                <a:latin typeface="Cambria"/>
                <a:cs typeface="Cambria"/>
              </a:rPr>
              <a:t>risiko</a:t>
            </a:r>
            <a:r>
              <a:rPr sz="2000" b="1" spc="24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000" b="1" spc="140" dirty="0">
                <a:solidFill>
                  <a:srgbClr val="FF0000"/>
                </a:solidFill>
                <a:latin typeface="Cambria"/>
                <a:cs typeface="Cambria"/>
              </a:rPr>
              <a:t>tinggi,</a:t>
            </a:r>
            <a:r>
              <a:rPr sz="2000" b="1" spc="24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0000"/>
                </a:solidFill>
                <a:latin typeface="Cambria"/>
                <a:cs typeface="Cambria"/>
              </a:rPr>
              <a:t>sedang,</a:t>
            </a:r>
            <a:r>
              <a:rPr sz="2000" b="1" spc="20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000" b="1" spc="125" dirty="0">
                <a:solidFill>
                  <a:srgbClr val="FF0000"/>
                </a:solidFill>
                <a:latin typeface="Cambria"/>
                <a:cs typeface="Cambria"/>
              </a:rPr>
              <a:t>atau</a:t>
            </a:r>
            <a:r>
              <a:rPr sz="2000" b="1" spc="25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000" b="1" spc="95" dirty="0">
                <a:solidFill>
                  <a:srgbClr val="FF0000"/>
                </a:solidFill>
                <a:latin typeface="Cambria"/>
                <a:cs typeface="Cambria"/>
              </a:rPr>
              <a:t>rendah</a:t>
            </a:r>
            <a:endParaRPr sz="20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0520" y="310895"/>
            <a:ext cx="4673346" cy="126872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 idx="4294967295"/>
          </p:nvPr>
        </p:nvSpPr>
        <p:spPr>
          <a:xfrm>
            <a:off x="4312920" y="526464"/>
            <a:ext cx="4802505" cy="5332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045"/>
              </a:lnSpc>
            </a:pPr>
            <a:r>
              <a:rPr sz="4000" spc="-625" dirty="0">
                <a:solidFill>
                  <a:schemeClr val="bg1"/>
                </a:solidFill>
              </a:rPr>
              <a:t>3</a:t>
            </a:r>
            <a:r>
              <a:rPr sz="4000" spc="-185" dirty="0">
                <a:solidFill>
                  <a:schemeClr val="bg1"/>
                </a:solidFill>
              </a:rPr>
              <a:t>.</a:t>
            </a:r>
            <a:r>
              <a:rPr sz="4000" spc="-5" dirty="0">
                <a:solidFill>
                  <a:schemeClr val="bg1"/>
                </a:solidFill>
              </a:rPr>
              <a:t> </a:t>
            </a:r>
            <a:r>
              <a:rPr sz="4000" spc="30" dirty="0">
                <a:solidFill>
                  <a:schemeClr val="bg1"/>
                </a:solidFill>
              </a:rPr>
              <a:t>Ana</a:t>
            </a:r>
            <a:r>
              <a:rPr sz="4000" spc="-50" dirty="0">
                <a:solidFill>
                  <a:schemeClr val="bg1"/>
                </a:solidFill>
              </a:rPr>
              <a:t>lisa</a:t>
            </a:r>
            <a:r>
              <a:rPr sz="4000" spc="-30" dirty="0">
                <a:solidFill>
                  <a:schemeClr val="bg1"/>
                </a:solidFill>
              </a:rPr>
              <a:t> </a:t>
            </a:r>
            <a:r>
              <a:rPr sz="4000" spc="-80" dirty="0">
                <a:solidFill>
                  <a:schemeClr val="bg1"/>
                </a:solidFill>
              </a:rPr>
              <a:t>Risiko</a:t>
            </a:r>
            <a:endParaRPr sz="4000" dirty="0">
              <a:solidFill>
                <a:schemeClr val="bg1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15425" y="5452487"/>
            <a:ext cx="2729865" cy="251460"/>
          </a:xfrm>
          <a:prstGeom prst="rect">
            <a:avLst/>
          </a:prstGeom>
          <a:solidFill>
            <a:srgbClr val="A6A6A6"/>
          </a:solidFill>
          <a:ln w="12700">
            <a:solidFill>
              <a:srgbClr val="2E528F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6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Kepmenkes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52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tahun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2018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90525" y="306388"/>
            <a:ext cx="6200775" cy="3921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0" dirty="0">
                <a:solidFill>
                  <a:srgbClr val="000000"/>
                </a:solidFill>
              </a:rPr>
              <a:t>KATEGOR</a:t>
            </a:r>
            <a:r>
              <a:rPr sz="2400" spc="-60" dirty="0">
                <a:solidFill>
                  <a:srgbClr val="000000"/>
                </a:solidFill>
              </a:rPr>
              <a:t>I</a:t>
            </a:r>
            <a:r>
              <a:rPr sz="2400" spc="-85" dirty="0">
                <a:solidFill>
                  <a:srgbClr val="000000"/>
                </a:solidFill>
              </a:rPr>
              <a:t> </a:t>
            </a:r>
            <a:r>
              <a:rPr sz="2400" spc="-305" dirty="0">
                <a:solidFill>
                  <a:srgbClr val="000000"/>
                </a:solidFill>
              </a:rPr>
              <a:t>SE</a:t>
            </a:r>
            <a:r>
              <a:rPr sz="2400" spc="-300" dirty="0">
                <a:solidFill>
                  <a:srgbClr val="000000"/>
                </a:solidFill>
              </a:rPr>
              <a:t>V</a:t>
            </a:r>
            <a:r>
              <a:rPr sz="2400" spc="-114" dirty="0">
                <a:solidFill>
                  <a:srgbClr val="000000"/>
                </a:solidFill>
              </a:rPr>
              <a:t>ERITY/KE</a:t>
            </a:r>
            <a:r>
              <a:rPr sz="2400" spc="-140" dirty="0">
                <a:solidFill>
                  <a:srgbClr val="000000"/>
                </a:solidFill>
              </a:rPr>
              <a:t>P</a:t>
            </a:r>
            <a:r>
              <a:rPr sz="2400" spc="-75" dirty="0">
                <a:solidFill>
                  <a:srgbClr val="000000"/>
                </a:solidFill>
              </a:rPr>
              <a:t>ARAH</a:t>
            </a:r>
            <a:r>
              <a:rPr sz="2400" spc="-85" dirty="0">
                <a:solidFill>
                  <a:srgbClr val="000000"/>
                </a:solidFill>
              </a:rPr>
              <a:t>A</a:t>
            </a:r>
            <a:r>
              <a:rPr sz="2400" spc="50" dirty="0">
                <a:solidFill>
                  <a:srgbClr val="000000"/>
                </a:solidFill>
              </a:rPr>
              <a:t>N</a:t>
            </a:r>
            <a:endParaRPr sz="2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813786"/>
              </p:ext>
            </p:extLst>
          </p:nvPr>
        </p:nvGraphicFramePr>
        <p:xfrm>
          <a:off x="0" y="904875"/>
          <a:ext cx="12185650" cy="59435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25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4553">
                <a:tc gridSpan="2">
                  <a:txBody>
                    <a:bodyPr/>
                    <a:lstStyle/>
                    <a:p>
                      <a:pPr marL="3175">
                        <a:lnSpc>
                          <a:spcPts val="1730"/>
                        </a:lnSpc>
                        <a:spcBef>
                          <a:spcPts val="335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Severity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/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Keparahan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84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2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(Insignificant)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9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Dapat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ditanggulangi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dengan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P3K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(umumnya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karena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cedera</a:t>
                      </a:r>
                      <a:r>
                        <a:rPr sz="16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ringan) atau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Penanggulangan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&lt;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jt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11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(Minor)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Perlu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penanganan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khusus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medis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upaya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pemulihan lain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(akibat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cedera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ringan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s.d.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sedang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 pingsan /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penurunan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kesehatan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35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sesaat)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tidak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menyebabkan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5" dirty="0">
                          <a:latin typeface="Calibri"/>
                          <a:cs typeface="Calibri"/>
                        </a:rPr>
                        <a:t>loss time</a:t>
                      </a:r>
                      <a:r>
                        <a:rPr sz="160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10" dirty="0">
                          <a:latin typeface="Calibri"/>
                          <a:cs typeface="Calibri"/>
                        </a:rPr>
                        <a:t>accident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9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180340">
                        <a:lnSpc>
                          <a:spcPts val="1920"/>
                        </a:lnSpc>
                        <a:spcBef>
                          <a:spcPts val="4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Penurunan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kesehatan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sesaat,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(Penyakit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Akibat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Kerja)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yang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dimaksud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disini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seperti,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Asma,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ISPA,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dermatitis,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alergi,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iritasi,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inflamasi, </a:t>
                      </a:r>
                      <a:r>
                        <a:rPr sz="1600" spc="-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pusing/sakit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kepala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dll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Atau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kerugian</a:t>
                      </a:r>
                      <a:r>
                        <a:rPr sz="1600" spc="3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jt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&lt;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50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jt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9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Cedera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sedang sampai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dengan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berat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yang menyebabkan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5" dirty="0">
                          <a:latin typeface="Calibri"/>
                          <a:cs typeface="Calibri"/>
                        </a:rPr>
                        <a:t>loss</a:t>
                      </a:r>
                      <a:r>
                        <a:rPr sz="1600" i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5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60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10" dirty="0">
                          <a:latin typeface="Calibri"/>
                          <a:cs typeface="Calibri"/>
                        </a:rPr>
                        <a:t>accident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Cacat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tetap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kehilangan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sebagian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anggota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badan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tetapi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yang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bersangkutan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masih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memungkinkan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untuk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dipekerjakan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kembali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11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5" dirty="0">
                          <a:latin typeface="Calibri"/>
                          <a:cs typeface="Calibri"/>
                        </a:rPr>
                        <a:t>(Moderate)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1366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121920">
                        <a:lnSpc>
                          <a:spcPts val="1920"/>
                        </a:lnSpc>
                        <a:spcBef>
                          <a:spcPts val="4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Penurunan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kesehatan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permanen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timbulnya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penyakit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akibat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kerja,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termasuk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apabila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terkena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Carcinoma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(kanker)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stadium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dini dan </a:t>
                      </a:r>
                      <a:r>
                        <a:rPr sz="1600" spc="-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masih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dapat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ditangani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akibat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dari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aktivitas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pekerjaan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49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366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497205">
                        <a:lnSpc>
                          <a:spcPts val="1920"/>
                        </a:lnSpc>
                        <a:spcBef>
                          <a:spcPts val="4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Penurunan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kesehatan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permanen,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(Penyakit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Akibat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Kerja)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yang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dimaksud seperti</a:t>
                      </a:r>
                      <a:r>
                        <a:rPr sz="16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Abortus</a:t>
                      </a:r>
                      <a:r>
                        <a:rPr sz="16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spontan,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Kelainan hati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dan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sistem </a:t>
                      </a:r>
                      <a:r>
                        <a:rPr sz="1600" spc="-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pencernaan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(Hepatitis/Penyakit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hati lainnya)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905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Kerugian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50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-500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juta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9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905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Fatality,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kehilangan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anggota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badan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yang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tidak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memungkinkan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dipekerjakan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kembali,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8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905"/>
                        </a:lnSpc>
                      </a:pPr>
                      <a:r>
                        <a:rPr sz="1600" spc="-15" dirty="0">
                          <a:latin typeface="Calibri"/>
                          <a:cs typeface="Calibri"/>
                        </a:rPr>
                        <a:t>kematian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atau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kondisi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emergency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(kebakaran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ledakan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keracunan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masal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dll)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87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(Major)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905"/>
                        </a:lnSpc>
                      </a:pPr>
                      <a:r>
                        <a:rPr sz="1600" spc="-15" dirty="0">
                          <a:latin typeface="Calibri"/>
                          <a:cs typeface="Calibri"/>
                        </a:rPr>
                        <a:t>kerugian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&gt;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500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juta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8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905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Disyaratkan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dalam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perundangan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persyaratan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lain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yang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terkait,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misalnya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Operator</a:t>
                      </a:r>
                      <a:r>
                        <a:rPr sz="16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Pesawat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Angkat Angkut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wajib memiliki SIO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217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506095">
                        <a:lnSpc>
                          <a:spcPts val="1920"/>
                        </a:lnSpc>
                        <a:spcBef>
                          <a:spcPts val="3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Penyakit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Akibat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Kerja</a:t>
                      </a:r>
                      <a:r>
                        <a:rPr sz="16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(PAK)</a:t>
                      </a:r>
                      <a:r>
                        <a:rPr sz="16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yang terjadi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apabila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sudah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terkena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Carcinoma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(kanker)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stadium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dan 4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akibat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aktivitas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pekerjaan, </a:t>
                      </a:r>
                      <a:r>
                        <a:rPr sz="1600" spc="-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kelainan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pembuluh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darah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jantung (gagal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jantung),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kelainan genetik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(efek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somatik)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0" y="303213"/>
            <a:ext cx="687705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5" dirty="0">
                <a:solidFill>
                  <a:srgbClr val="000000"/>
                </a:solidFill>
              </a:rPr>
              <a:t>KA</a:t>
            </a:r>
            <a:r>
              <a:rPr sz="2400" spc="-125" dirty="0">
                <a:solidFill>
                  <a:srgbClr val="000000"/>
                </a:solidFill>
              </a:rPr>
              <a:t>T</a:t>
            </a:r>
            <a:r>
              <a:rPr sz="2400" spc="-130" dirty="0">
                <a:solidFill>
                  <a:srgbClr val="000000"/>
                </a:solidFill>
              </a:rPr>
              <a:t>EGORI</a:t>
            </a:r>
            <a:r>
              <a:rPr sz="2400" spc="-75" dirty="0">
                <a:solidFill>
                  <a:srgbClr val="000000"/>
                </a:solidFill>
              </a:rPr>
              <a:t> </a:t>
            </a:r>
            <a:r>
              <a:rPr sz="2400" spc="-145" dirty="0">
                <a:solidFill>
                  <a:srgbClr val="000000"/>
                </a:solidFill>
              </a:rPr>
              <a:t>KEM</a:t>
            </a:r>
            <a:r>
              <a:rPr sz="2400" spc="-130" dirty="0">
                <a:solidFill>
                  <a:srgbClr val="000000"/>
                </a:solidFill>
              </a:rPr>
              <a:t>U</a:t>
            </a:r>
            <a:r>
              <a:rPr sz="2400" spc="-70" dirty="0">
                <a:solidFill>
                  <a:srgbClr val="000000"/>
                </a:solidFill>
              </a:rPr>
              <a:t>NGK</a:t>
            </a:r>
            <a:r>
              <a:rPr sz="2400" spc="-20" dirty="0">
                <a:solidFill>
                  <a:srgbClr val="000000"/>
                </a:solidFill>
              </a:rPr>
              <a:t>I</a:t>
            </a:r>
            <a:r>
              <a:rPr sz="2400" spc="-15" dirty="0">
                <a:solidFill>
                  <a:srgbClr val="000000"/>
                </a:solidFill>
              </a:rPr>
              <a:t>N</a:t>
            </a:r>
            <a:r>
              <a:rPr sz="2400" spc="-5" dirty="0">
                <a:solidFill>
                  <a:srgbClr val="000000"/>
                </a:solidFill>
              </a:rPr>
              <a:t>A</a:t>
            </a:r>
            <a:r>
              <a:rPr sz="2400" spc="-60" dirty="0">
                <a:solidFill>
                  <a:srgbClr val="000000"/>
                </a:solidFill>
              </a:rPr>
              <a:t>N/PROBA</a:t>
            </a:r>
            <a:r>
              <a:rPr sz="2400" spc="-114" dirty="0">
                <a:solidFill>
                  <a:srgbClr val="000000"/>
                </a:solidFill>
              </a:rPr>
              <a:t>B</a:t>
            </a:r>
            <a:r>
              <a:rPr sz="2400" spc="-40" dirty="0">
                <a:solidFill>
                  <a:srgbClr val="000000"/>
                </a:solidFill>
              </a:rPr>
              <a:t>I</a:t>
            </a:r>
            <a:r>
              <a:rPr sz="2400" spc="-95" dirty="0">
                <a:solidFill>
                  <a:srgbClr val="000000"/>
                </a:solidFill>
              </a:rPr>
              <a:t>LI</a:t>
            </a:r>
            <a:r>
              <a:rPr sz="2400" spc="-120" dirty="0">
                <a:solidFill>
                  <a:srgbClr val="000000"/>
                </a:solidFill>
              </a:rPr>
              <a:t>T</a:t>
            </a:r>
            <a:r>
              <a:rPr sz="2400" spc="-340" dirty="0">
                <a:solidFill>
                  <a:srgbClr val="000000"/>
                </a:solidFill>
              </a:rPr>
              <a:t>AS</a:t>
            </a:r>
            <a:endParaRPr sz="2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535654"/>
              </p:ext>
            </p:extLst>
          </p:nvPr>
        </p:nvGraphicFramePr>
        <p:xfrm>
          <a:off x="222250" y="914400"/>
          <a:ext cx="11747499" cy="5345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7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78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6821">
                <a:tc gridSpan="2">
                  <a:txBody>
                    <a:bodyPr/>
                    <a:lstStyle/>
                    <a:p>
                      <a:pPr marL="6350">
                        <a:lnSpc>
                          <a:spcPts val="1730"/>
                        </a:lnSpc>
                        <a:spcBef>
                          <a:spcPts val="765"/>
                        </a:spcBef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Probability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Kemungkinan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715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367"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84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Hampir tidak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pernah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terjadi.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Umumnya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terjadi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pada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kasus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15" dirty="0">
                          <a:latin typeface="Calibri"/>
                          <a:cs typeface="Calibri"/>
                        </a:rPr>
                        <a:t>emergency.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9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Minimal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dalam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waktu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tahun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tidak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pernah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terjadi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insiden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10" dirty="0">
                          <a:latin typeface="Calibri"/>
                          <a:cs typeface="Calibri"/>
                        </a:rPr>
                        <a:t>(accident)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848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Jarang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terjadi.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Umumnya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terjadi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pada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kasus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Abnormal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atau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Non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Rutin.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8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Untuk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Insiden,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minimal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dalam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waktu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tahun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terakhir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tidak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pernah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terjadi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insiden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10" dirty="0">
                          <a:latin typeface="Calibri"/>
                          <a:cs typeface="Calibri"/>
                        </a:rPr>
                        <a:t>(accident).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3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Untuk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paparan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resiko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ergonomi,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terjadi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pada aktivitas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non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rutin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min. 1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bulan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sekali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(contoh.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Pada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saat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maintenance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rutin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dll)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848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Mungkin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terjadi,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umunya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terjadi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pada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aktivitas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rutin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8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905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Untuk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insiden,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minimal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dalam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waktu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tahun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bulan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terakhir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pernah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terjadi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9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905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Untuk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paparan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/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resiko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ergonomi,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terjadi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pada aktivitas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rutin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min. 1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bulan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sekali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891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905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Sering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terjadi.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9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905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Untuk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Insiden,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minimal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dlm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waktu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bulan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terakhir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pernah.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29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ts val="1905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Terjadi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pada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aktifitas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rutin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disebabkan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karena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belum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adanya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&amp;/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training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&amp;/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perawatan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61951" y="481140"/>
            <a:ext cx="2743200" cy="3921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10" dirty="0">
                <a:solidFill>
                  <a:srgbClr val="000000"/>
                </a:solidFill>
              </a:rPr>
              <a:t>MA</a:t>
            </a:r>
            <a:r>
              <a:rPr sz="2400" spc="-80" dirty="0">
                <a:solidFill>
                  <a:srgbClr val="000000"/>
                </a:solidFill>
              </a:rPr>
              <a:t>T</a:t>
            </a:r>
            <a:r>
              <a:rPr sz="2400" spc="-229" dirty="0">
                <a:solidFill>
                  <a:srgbClr val="000000"/>
                </a:solidFill>
              </a:rPr>
              <a:t>RIK</a:t>
            </a:r>
            <a:r>
              <a:rPr sz="2400" spc="-260" dirty="0">
                <a:solidFill>
                  <a:srgbClr val="000000"/>
                </a:solidFill>
              </a:rPr>
              <a:t>S</a:t>
            </a:r>
            <a:r>
              <a:rPr sz="2400" spc="-95" dirty="0">
                <a:solidFill>
                  <a:srgbClr val="000000"/>
                </a:solidFill>
              </a:rPr>
              <a:t> </a:t>
            </a:r>
            <a:r>
              <a:rPr sz="2400" spc="-210" dirty="0">
                <a:solidFill>
                  <a:srgbClr val="000000"/>
                </a:solidFill>
              </a:rPr>
              <a:t>RIS</a:t>
            </a:r>
            <a:r>
              <a:rPr sz="2400" spc="-105" dirty="0">
                <a:solidFill>
                  <a:srgbClr val="000000"/>
                </a:solidFill>
              </a:rPr>
              <a:t>I</a:t>
            </a:r>
            <a:r>
              <a:rPr sz="2400" spc="-120" dirty="0">
                <a:solidFill>
                  <a:srgbClr val="000000"/>
                </a:solidFill>
              </a:rPr>
              <a:t>KO</a:t>
            </a:r>
            <a:endParaRPr sz="24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" y="1085850"/>
            <a:ext cx="11192256" cy="489889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90525" y="237985"/>
            <a:ext cx="7810500" cy="736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SKALA</a:t>
            </a:r>
            <a:r>
              <a:rPr spc="-150" dirty="0">
                <a:solidFill>
                  <a:srgbClr val="000000"/>
                </a:solidFill>
              </a:rPr>
              <a:t> </a:t>
            </a:r>
            <a:r>
              <a:rPr spc="-35" dirty="0">
                <a:solidFill>
                  <a:srgbClr val="000000"/>
                </a:solidFill>
              </a:rPr>
              <a:t>TINGKAT</a:t>
            </a:r>
            <a:r>
              <a:rPr spc="-6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RISIKO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0091" y="1258061"/>
            <a:ext cx="9428988" cy="489813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596" y="366903"/>
            <a:ext cx="10792968" cy="52029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34211" y="6528814"/>
            <a:ext cx="2729865" cy="251460"/>
          </a:xfrm>
          <a:prstGeom prst="rect">
            <a:avLst/>
          </a:prstGeom>
          <a:solidFill>
            <a:srgbClr val="A6A6A6"/>
          </a:solidFill>
          <a:ln w="12700">
            <a:solidFill>
              <a:srgbClr val="2E528F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6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Kepmenkes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52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tahun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2018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40046" y="1544827"/>
            <a:ext cx="22466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55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2000" b="1" spc="3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2000" b="1" spc="-145" dirty="0">
                <a:solidFill>
                  <a:srgbClr val="C00000"/>
                </a:solidFill>
                <a:latin typeface="Arial"/>
                <a:cs typeface="Arial"/>
              </a:rPr>
              <a:t>sil</a:t>
            </a:r>
            <a:r>
              <a:rPr sz="20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C00000"/>
                </a:solidFill>
                <a:latin typeface="Arial"/>
                <a:cs typeface="Arial"/>
              </a:rPr>
              <a:t>Ana</a:t>
            </a: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2000" b="1" spc="-114" dirty="0">
                <a:solidFill>
                  <a:srgbClr val="C00000"/>
                </a:solidFill>
                <a:latin typeface="Arial"/>
                <a:cs typeface="Arial"/>
              </a:rPr>
              <a:t>isa</a:t>
            </a:r>
            <a:r>
              <a:rPr sz="20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14" dirty="0">
                <a:solidFill>
                  <a:srgbClr val="C00000"/>
                </a:solidFill>
                <a:latin typeface="Arial"/>
                <a:cs typeface="Arial"/>
              </a:rPr>
              <a:t>Risiko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36897" y="2525649"/>
            <a:ext cx="39179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Lakukan</a:t>
            </a:r>
            <a:r>
              <a:rPr sz="20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C00000"/>
                </a:solidFill>
                <a:latin typeface="Arial"/>
                <a:cs typeface="Arial"/>
              </a:rPr>
              <a:t>pengambilan</a:t>
            </a:r>
            <a:r>
              <a:rPr sz="2000" b="1" spc="-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60" dirty="0">
                <a:solidFill>
                  <a:srgbClr val="C00000"/>
                </a:solidFill>
                <a:latin typeface="Arial"/>
                <a:cs typeface="Arial"/>
              </a:rPr>
              <a:t>keputusan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6801" y="3574120"/>
            <a:ext cx="3304540" cy="6845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2000" b="1" spc="-35" dirty="0">
                <a:solidFill>
                  <a:srgbClr val="C00000"/>
                </a:solidFill>
                <a:latin typeface="Arial"/>
                <a:cs typeface="Arial"/>
              </a:rPr>
              <a:t>Ap</a:t>
            </a:r>
            <a:r>
              <a:rPr sz="2000" b="1" spc="7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2000" b="1" spc="65" dirty="0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ah</a:t>
            </a:r>
            <a:r>
              <a:rPr sz="20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85" dirty="0">
                <a:solidFill>
                  <a:srgbClr val="C00000"/>
                </a:solidFill>
                <a:latin typeface="Arial"/>
                <a:cs typeface="Arial"/>
              </a:rPr>
              <a:t>risiko</a:t>
            </a:r>
            <a:r>
              <a:rPr sz="2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40" dirty="0">
                <a:solidFill>
                  <a:srgbClr val="C00000"/>
                </a:solidFill>
                <a:latin typeface="Arial"/>
                <a:cs typeface="Arial"/>
              </a:rPr>
              <a:t>bi</a:t>
            </a:r>
            <a:r>
              <a:rPr sz="2000" b="1" spc="-18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2000" b="1" spc="6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20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C00000"/>
                </a:solidFill>
                <a:latin typeface="Arial"/>
                <a:cs typeface="Arial"/>
              </a:rPr>
              <a:t>di</a:t>
            </a:r>
            <a:r>
              <a:rPr sz="2000" b="1" spc="-15" dirty="0">
                <a:solidFill>
                  <a:srgbClr val="C00000"/>
                </a:solidFill>
                <a:latin typeface="Arial"/>
                <a:cs typeface="Arial"/>
              </a:rPr>
              <a:t>ter</a:t>
            </a:r>
            <a:r>
              <a:rPr sz="2000" b="1" spc="10" dirty="0">
                <a:solidFill>
                  <a:srgbClr val="C00000"/>
                </a:solidFill>
                <a:latin typeface="Arial"/>
                <a:cs typeface="Arial"/>
              </a:rPr>
              <a:t>im</a:t>
            </a:r>
            <a:r>
              <a:rPr sz="2000" b="1" spc="1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2000" b="1" spc="-380" dirty="0">
                <a:solidFill>
                  <a:srgbClr val="C00000"/>
                </a:solidFill>
                <a:latin typeface="Arial"/>
                <a:cs typeface="Arial"/>
              </a:rPr>
              <a:t>?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2100" b="1" i="1" spc="40" dirty="0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sz="2100" b="1" i="1" spc="5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2100" b="1" i="1" spc="-33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2100" b="1" i="1" spc="-350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2100" b="1" i="1" spc="-114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2100" b="1" i="1" spc="-125" dirty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2100" b="1" i="1" spc="-15" dirty="0">
                <a:solidFill>
                  <a:srgbClr val="C00000"/>
                </a:solidFill>
                <a:latin typeface="Arial"/>
                <a:cs typeface="Arial"/>
              </a:rPr>
              <a:t>ta</a:t>
            </a:r>
            <a:r>
              <a:rPr sz="2100" b="1" i="1" spc="-25" dirty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2100" b="1" i="1" spc="-80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2100" b="1" i="1" spc="-14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2100" b="1" i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00" b="1" i="1" spc="-180" dirty="0">
                <a:solidFill>
                  <a:srgbClr val="C00000"/>
                </a:solidFill>
                <a:latin typeface="Arial"/>
                <a:cs typeface="Arial"/>
              </a:rPr>
              <a:t>risk</a:t>
            </a:r>
            <a:r>
              <a:rPr sz="2100" b="1" i="1" spc="-254" dirty="0">
                <a:solidFill>
                  <a:srgbClr val="C00000"/>
                </a:solidFill>
                <a:latin typeface="Arial"/>
                <a:cs typeface="Arial"/>
              </a:rPr>
              <a:t>?</a:t>
            </a:r>
            <a:r>
              <a:rPr sz="2100" b="1" i="1" spc="95" dirty="0">
                <a:solidFill>
                  <a:srgbClr val="C00000"/>
                </a:solidFill>
                <a:latin typeface="Arial"/>
                <a:cs typeface="Arial"/>
              </a:rPr>
              <a:t>)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52742" y="3510863"/>
            <a:ext cx="2747010" cy="13703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340"/>
              </a:spcBef>
            </a:pPr>
            <a:r>
              <a:rPr sz="2000" b="1" spc="30" dirty="0">
                <a:solidFill>
                  <a:srgbClr val="C00000"/>
                </a:solidFill>
                <a:latin typeface="Arial"/>
                <a:cs typeface="Arial"/>
              </a:rPr>
              <a:t>Apak</a:t>
            </a:r>
            <a:r>
              <a:rPr sz="2000" b="1" spc="20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2000" b="1" spc="-85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20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60" dirty="0">
                <a:solidFill>
                  <a:srgbClr val="C00000"/>
                </a:solidFill>
                <a:latin typeface="Arial"/>
                <a:cs typeface="Arial"/>
              </a:rPr>
              <a:t>risi</a:t>
            </a:r>
            <a:r>
              <a:rPr sz="2000" b="1" spc="-100" dirty="0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sz="2000" b="1" spc="-16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2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00" dirty="0">
                <a:solidFill>
                  <a:srgbClr val="C00000"/>
                </a:solidFill>
                <a:latin typeface="Arial"/>
                <a:cs typeface="Arial"/>
              </a:rPr>
              <a:t>harus</a:t>
            </a:r>
            <a:endParaRPr sz="20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  <a:spcBef>
                <a:spcPts val="245"/>
              </a:spcBef>
            </a:pPr>
            <a:r>
              <a:rPr sz="2000" b="1" spc="-40" dirty="0">
                <a:solidFill>
                  <a:srgbClr val="C00000"/>
                </a:solidFill>
                <a:latin typeface="Arial"/>
                <a:cs typeface="Arial"/>
              </a:rPr>
              <a:t>dikendalikan?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2100" b="1" i="1" spc="-85" dirty="0">
                <a:solidFill>
                  <a:srgbClr val="C00000"/>
                </a:solidFill>
                <a:latin typeface="Arial"/>
                <a:cs typeface="Arial"/>
              </a:rPr>
              <a:t>(risk</a:t>
            </a:r>
            <a:r>
              <a:rPr sz="2100" b="1" i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00" b="1" i="1" spc="-50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2100" b="1" i="1" spc="-13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2100" b="1" i="1" spc="-135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2100" b="1" i="1" spc="-235" dirty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2100" b="1" i="1" spc="-22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2100" b="1" i="1" spc="-95" dirty="0">
                <a:solidFill>
                  <a:srgbClr val="C00000"/>
                </a:solidFill>
                <a:latin typeface="Arial"/>
                <a:cs typeface="Arial"/>
              </a:rPr>
              <a:t>tion/</a:t>
            </a:r>
            <a:r>
              <a:rPr sz="2100" b="1" i="1" spc="-13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2100" b="1" i="1" spc="-125" dirty="0">
                <a:solidFill>
                  <a:srgbClr val="C00000"/>
                </a:solidFill>
                <a:latin typeface="Arial"/>
                <a:cs typeface="Arial"/>
              </a:rPr>
              <a:t>ontrol)?</a:t>
            </a:r>
            <a:endParaRPr sz="21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120"/>
              </a:spcBef>
            </a:pPr>
            <a:r>
              <a:rPr sz="2100" b="1" i="1" spc="-170" dirty="0">
                <a:solidFill>
                  <a:srgbClr val="C00000"/>
                </a:solidFill>
                <a:latin typeface="Arial"/>
                <a:cs typeface="Arial"/>
              </a:rPr>
              <a:t>Una</a:t>
            </a:r>
            <a:r>
              <a:rPr sz="2100" b="1" i="1" spc="-15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2100" b="1" i="1" spc="-110" dirty="0">
                <a:solidFill>
                  <a:srgbClr val="C00000"/>
                </a:solidFill>
                <a:latin typeface="Arial"/>
                <a:cs typeface="Arial"/>
              </a:rPr>
              <a:t>ceptabl</a:t>
            </a:r>
            <a:r>
              <a:rPr sz="2100" b="1" i="1" spc="-114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2100" b="1" i="1" spc="-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00" b="1" i="1" spc="-130" dirty="0">
                <a:solidFill>
                  <a:srgbClr val="C00000"/>
                </a:solidFill>
                <a:latin typeface="Arial"/>
                <a:cs typeface="Arial"/>
              </a:rPr>
              <a:t>risk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62857" y="243548"/>
            <a:ext cx="4491990" cy="3387090"/>
            <a:chOff x="3608832" y="243840"/>
            <a:chExt cx="4491990" cy="338709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86627" y="1950707"/>
              <a:ext cx="393992" cy="62866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0664" y="2811767"/>
              <a:ext cx="691134" cy="78106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7124" y="2869679"/>
              <a:ext cx="643902" cy="7612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08832" y="243840"/>
              <a:ext cx="4491990" cy="1267205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 idx="4294967295"/>
          </p:nvPr>
        </p:nvSpPr>
        <p:spPr>
          <a:xfrm>
            <a:off x="3663822" y="537591"/>
            <a:ext cx="4391025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045"/>
              </a:lnSpc>
            </a:pPr>
            <a:r>
              <a:rPr sz="4000" spc="-625" dirty="0">
                <a:solidFill>
                  <a:schemeClr val="bg1"/>
                </a:solidFill>
              </a:rPr>
              <a:t>4</a:t>
            </a:r>
            <a:r>
              <a:rPr sz="4000" spc="-185" dirty="0">
                <a:solidFill>
                  <a:schemeClr val="bg1"/>
                </a:solidFill>
              </a:rPr>
              <a:t>.</a:t>
            </a:r>
            <a:r>
              <a:rPr sz="4000" spc="-5" dirty="0">
                <a:solidFill>
                  <a:schemeClr val="bg1"/>
                </a:solidFill>
              </a:rPr>
              <a:t> </a:t>
            </a:r>
            <a:r>
              <a:rPr sz="4000" spc="-110" dirty="0">
                <a:solidFill>
                  <a:schemeClr val="bg1"/>
                </a:solidFill>
              </a:rPr>
              <a:t>Ev</a:t>
            </a:r>
            <a:r>
              <a:rPr sz="4000" spc="-90" dirty="0">
                <a:solidFill>
                  <a:schemeClr val="bg1"/>
                </a:solidFill>
              </a:rPr>
              <a:t>a</a:t>
            </a:r>
            <a:r>
              <a:rPr sz="4000" spc="-50" dirty="0">
                <a:solidFill>
                  <a:schemeClr val="bg1"/>
                </a:solidFill>
              </a:rPr>
              <a:t>luasi</a:t>
            </a:r>
            <a:r>
              <a:rPr sz="4000" spc="-10" dirty="0">
                <a:solidFill>
                  <a:schemeClr val="bg1"/>
                </a:solidFill>
              </a:rPr>
              <a:t> </a:t>
            </a:r>
            <a:r>
              <a:rPr sz="4000" spc="-80" dirty="0">
                <a:solidFill>
                  <a:schemeClr val="bg1"/>
                </a:solidFill>
              </a:rPr>
              <a:t>Risiko</a:t>
            </a:r>
            <a:endParaRPr sz="4000" dirty="0">
              <a:solidFill>
                <a:schemeClr val="bg1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6452" y="1543303"/>
            <a:ext cx="3161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Arial"/>
                <a:cs typeface="Arial"/>
              </a:rPr>
              <a:t>Pengend</a:t>
            </a:r>
            <a:r>
              <a:rPr sz="1800" b="1" spc="-6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li</a:t>
            </a:r>
            <a:r>
              <a:rPr sz="1800" b="1" spc="5" dirty="0">
                <a:latin typeface="Arial"/>
                <a:cs typeface="Arial"/>
              </a:rPr>
              <a:t>a</a:t>
            </a:r>
            <a:r>
              <a:rPr sz="1800" b="1" spc="-80" dirty="0">
                <a:latin typeface="Arial"/>
                <a:cs typeface="Arial"/>
              </a:rPr>
              <a:t>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yan</a:t>
            </a:r>
            <a:r>
              <a:rPr sz="1800" b="1" spc="-35" dirty="0">
                <a:latin typeface="Arial"/>
                <a:cs typeface="Arial"/>
              </a:rPr>
              <a:t>g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200" dirty="0">
                <a:latin typeface="Arial"/>
                <a:cs typeface="Arial"/>
              </a:rPr>
              <a:t>s</a:t>
            </a:r>
            <a:r>
              <a:rPr sz="1800" b="1" spc="-229" dirty="0">
                <a:latin typeface="Arial"/>
                <a:cs typeface="Arial"/>
              </a:rPr>
              <a:t>u</a:t>
            </a:r>
            <a:r>
              <a:rPr sz="1800" b="1" spc="-50" dirty="0">
                <a:latin typeface="Arial"/>
                <a:cs typeface="Arial"/>
              </a:rPr>
              <a:t>d</a:t>
            </a:r>
            <a:r>
              <a:rPr sz="1800" b="1" spc="-15" dirty="0">
                <a:latin typeface="Arial"/>
                <a:cs typeface="Arial"/>
              </a:rPr>
              <a:t>ah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25" dirty="0">
                <a:latin typeface="Arial"/>
                <a:cs typeface="Arial"/>
              </a:rPr>
              <a:t>ada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00500" y="1587982"/>
            <a:ext cx="662190" cy="33301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983994" y="4967732"/>
            <a:ext cx="7972425" cy="129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011929" algn="ctr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Arial"/>
                <a:cs typeface="Arial"/>
              </a:rPr>
              <a:t>Tidak</a:t>
            </a:r>
            <a:endParaRPr sz="1800">
              <a:latin typeface="Arial"/>
              <a:cs typeface="Arial"/>
            </a:endParaRPr>
          </a:p>
          <a:p>
            <a:pPr marR="4011929" algn="ctr">
              <a:lnSpc>
                <a:spcPts val="2135"/>
              </a:lnSpc>
            </a:pPr>
            <a:r>
              <a:rPr sz="1800" b="1" spc="-35" dirty="0">
                <a:latin typeface="Arial"/>
                <a:cs typeface="Arial"/>
              </a:rPr>
              <a:t>memerlukan </a:t>
            </a:r>
            <a:r>
              <a:rPr sz="1800" b="1" spc="-45" dirty="0">
                <a:latin typeface="Arial"/>
                <a:cs typeface="Arial"/>
              </a:rPr>
              <a:t>pengendalian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tambahan</a:t>
            </a:r>
            <a:endParaRPr sz="1800">
              <a:latin typeface="Arial"/>
              <a:cs typeface="Arial"/>
            </a:endParaRPr>
          </a:p>
          <a:p>
            <a:pPr marL="4270375" marR="5080">
              <a:lnSpc>
                <a:spcPts val="2880"/>
              </a:lnSpc>
              <a:spcBef>
                <a:spcPts val="70"/>
              </a:spcBef>
            </a:pPr>
            <a:r>
              <a:rPr sz="2400" b="1" spc="-40" dirty="0">
                <a:solidFill>
                  <a:srgbClr val="C00000"/>
                </a:solidFill>
                <a:latin typeface="Arial"/>
                <a:cs typeface="Arial"/>
              </a:rPr>
              <a:t>Memerlukan</a:t>
            </a:r>
            <a:r>
              <a:rPr sz="2400" b="1" spc="-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spc="-60" dirty="0">
                <a:solidFill>
                  <a:srgbClr val="C00000"/>
                </a:solidFill>
                <a:latin typeface="Arial"/>
                <a:cs typeface="Arial"/>
              </a:rPr>
              <a:t>pengendalian </a:t>
            </a:r>
            <a:r>
              <a:rPr sz="2400" b="1" spc="-6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tambahan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765803" y="4254995"/>
            <a:ext cx="4196715" cy="1240155"/>
            <a:chOff x="3765803" y="4254995"/>
            <a:chExt cx="4196715" cy="1240155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65803" y="4254995"/>
              <a:ext cx="386359" cy="63018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77327" y="4864595"/>
              <a:ext cx="384822" cy="6301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5460" y="1496491"/>
            <a:ext cx="1118108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2216150" algn="l"/>
                <a:tab pos="2335530" algn="l"/>
                <a:tab pos="3089910" algn="l"/>
                <a:tab pos="5224145" algn="l"/>
                <a:tab pos="6505575" algn="l"/>
                <a:tab pos="8923020" algn="l"/>
                <a:tab pos="9529445" algn="l"/>
              </a:tabLst>
            </a:pPr>
            <a:r>
              <a:rPr sz="2200" spc="120" dirty="0">
                <a:solidFill>
                  <a:srgbClr val="538235"/>
                </a:solidFill>
                <a:latin typeface="Cambria"/>
                <a:cs typeface="Cambria"/>
              </a:rPr>
              <a:t>Pen</a:t>
            </a:r>
            <a:r>
              <a:rPr sz="2200" spc="114" dirty="0">
                <a:solidFill>
                  <a:srgbClr val="538235"/>
                </a:solidFill>
                <a:latin typeface="Cambria"/>
                <a:cs typeface="Cambria"/>
              </a:rPr>
              <a:t>g</a:t>
            </a:r>
            <a:r>
              <a:rPr sz="2200" spc="155" dirty="0">
                <a:solidFill>
                  <a:srgbClr val="538235"/>
                </a:solidFill>
                <a:latin typeface="Cambria"/>
                <a:cs typeface="Cambria"/>
              </a:rPr>
              <a:t>a</a:t>
            </a:r>
            <a:r>
              <a:rPr sz="2200" spc="280" dirty="0">
                <a:solidFill>
                  <a:srgbClr val="538235"/>
                </a:solidFill>
                <a:latin typeface="Cambria"/>
                <a:cs typeface="Cambria"/>
              </a:rPr>
              <a:t>m</a:t>
            </a:r>
            <a:r>
              <a:rPr sz="2200" spc="95" dirty="0">
                <a:solidFill>
                  <a:srgbClr val="538235"/>
                </a:solidFill>
                <a:latin typeface="Cambria"/>
                <a:cs typeface="Cambria"/>
              </a:rPr>
              <a:t>bi</a:t>
            </a:r>
            <a:r>
              <a:rPr sz="2200" spc="75" dirty="0">
                <a:solidFill>
                  <a:srgbClr val="538235"/>
                </a:solidFill>
                <a:latin typeface="Cambria"/>
                <a:cs typeface="Cambria"/>
              </a:rPr>
              <a:t>l</a:t>
            </a:r>
            <a:r>
              <a:rPr sz="2200" spc="190" dirty="0">
                <a:solidFill>
                  <a:srgbClr val="538235"/>
                </a:solidFill>
                <a:latin typeface="Cambria"/>
                <a:cs typeface="Cambria"/>
              </a:rPr>
              <a:t>a</a:t>
            </a:r>
            <a:r>
              <a:rPr sz="2200" spc="220" dirty="0">
                <a:solidFill>
                  <a:srgbClr val="538235"/>
                </a:solidFill>
                <a:latin typeface="Cambria"/>
                <a:cs typeface="Cambria"/>
              </a:rPr>
              <a:t>n</a:t>
            </a:r>
            <a:r>
              <a:rPr sz="2200" dirty="0">
                <a:solidFill>
                  <a:srgbClr val="538235"/>
                </a:solidFill>
                <a:latin typeface="Cambria"/>
                <a:cs typeface="Cambria"/>
              </a:rPr>
              <a:t>	</a:t>
            </a:r>
            <a:r>
              <a:rPr sz="2200" spc="65" dirty="0">
                <a:solidFill>
                  <a:srgbClr val="538235"/>
                </a:solidFill>
                <a:latin typeface="Cambria"/>
                <a:cs typeface="Cambria"/>
              </a:rPr>
              <a:t>ti</a:t>
            </a:r>
            <a:r>
              <a:rPr sz="2200" spc="185" dirty="0">
                <a:solidFill>
                  <a:srgbClr val="538235"/>
                </a:solidFill>
                <a:latin typeface="Cambria"/>
                <a:cs typeface="Cambria"/>
              </a:rPr>
              <a:t>nda</a:t>
            </a:r>
            <a:r>
              <a:rPr sz="2200" spc="175" dirty="0">
                <a:solidFill>
                  <a:srgbClr val="538235"/>
                </a:solidFill>
                <a:latin typeface="Cambria"/>
                <a:cs typeface="Cambria"/>
              </a:rPr>
              <a:t>k</a:t>
            </a:r>
            <a:r>
              <a:rPr sz="2200" spc="190" dirty="0">
                <a:solidFill>
                  <a:srgbClr val="538235"/>
                </a:solidFill>
                <a:latin typeface="Cambria"/>
                <a:cs typeface="Cambria"/>
              </a:rPr>
              <a:t>a</a:t>
            </a:r>
            <a:r>
              <a:rPr sz="2200" spc="225" dirty="0">
                <a:solidFill>
                  <a:srgbClr val="538235"/>
                </a:solidFill>
                <a:latin typeface="Cambria"/>
                <a:cs typeface="Cambria"/>
              </a:rPr>
              <a:t>n</a:t>
            </a:r>
            <a:r>
              <a:rPr sz="2200" spc="140" dirty="0">
                <a:solidFill>
                  <a:srgbClr val="538235"/>
                </a:solidFill>
                <a:latin typeface="Cambria"/>
                <a:cs typeface="Cambria"/>
              </a:rPr>
              <a:t>-</a:t>
            </a:r>
            <a:r>
              <a:rPr sz="2200" spc="65" dirty="0">
                <a:solidFill>
                  <a:srgbClr val="538235"/>
                </a:solidFill>
                <a:latin typeface="Cambria"/>
                <a:cs typeface="Cambria"/>
              </a:rPr>
              <a:t>ti</a:t>
            </a:r>
            <a:r>
              <a:rPr sz="2200" spc="190" dirty="0">
                <a:solidFill>
                  <a:srgbClr val="538235"/>
                </a:solidFill>
                <a:latin typeface="Cambria"/>
                <a:cs typeface="Cambria"/>
              </a:rPr>
              <a:t>nd</a:t>
            </a:r>
            <a:r>
              <a:rPr sz="2200" spc="170" dirty="0">
                <a:solidFill>
                  <a:srgbClr val="538235"/>
                </a:solidFill>
                <a:latin typeface="Cambria"/>
                <a:cs typeface="Cambria"/>
              </a:rPr>
              <a:t>a</a:t>
            </a:r>
            <a:r>
              <a:rPr sz="2200" spc="195" dirty="0">
                <a:solidFill>
                  <a:srgbClr val="538235"/>
                </a:solidFill>
                <a:latin typeface="Cambria"/>
                <a:cs typeface="Cambria"/>
              </a:rPr>
              <a:t>ka</a:t>
            </a:r>
            <a:r>
              <a:rPr sz="2200" spc="220" dirty="0">
                <a:solidFill>
                  <a:srgbClr val="538235"/>
                </a:solidFill>
                <a:latin typeface="Cambria"/>
                <a:cs typeface="Cambria"/>
              </a:rPr>
              <a:t>n</a:t>
            </a:r>
            <a:r>
              <a:rPr sz="2200" dirty="0">
                <a:solidFill>
                  <a:srgbClr val="538235"/>
                </a:solidFill>
                <a:latin typeface="Cambria"/>
                <a:cs typeface="Cambria"/>
              </a:rPr>
              <a:t>	</a:t>
            </a:r>
            <a:r>
              <a:rPr sz="2200" spc="200" dirty="0">
                <a:solidFill>
                  <a:srgbClr val="538235"/>
                </a:solidFill>
                <a:latin typeface="Cambria"/>
                <a:cs typeface="Cambria"/>
              </a:rPr>
              <a:t>unt</a:t>
            </a:r>
            <a:r>
              <a:rPr sz="2200" spc="240" dirty="0">
                <a:solidFill>
                  <a:srgbClr val="538235"/>
                </a:solidFill>
                <a:latin typeface="Cambria"/>
                <a:cs typeface="Cambria"/>
              </a:rPr>
              <a:t>u</a:t>
            </a:r>
            <a:r>
              <a:rPr sz="2200" spc="204" dirty="0">
                <a:solidFill>
                  <a:srgbClr val="538235"/>
                </a:solidFill>
                <a:latin typeface="Cambria"/>
                <a:cs typeface="Cambria"/>
              </a:rPr>
              <a:t>k</a:t>
            </a:r>
            <a:r>
              <a:rPr sz="2200" dirty="0">
                <a:solidFill>
                  <a:srgbClr val="538235"/>
                </a:solidFill>
                <a:latin typeface="Cambria"/>
                <a:cs typeface="Cambria"/>
              </a:rPr>
              <a:t>	</a:t>
            </a:r>
            <a:r>
              <a:rPr sz="2200" spc="140" dirty="0">
                <a:solidFill>
                  <a:srgbClr val="538235"/>
                </a:solidFill>
                <a:latin typeface="Cambria"/>
                <a:cs typeface="Cambria"/>
              </a:rPr>
              <a:t>meng</a:t>
            </a:r>
            <a:r>
              <a:rPr sz="2200" spc="125" dirty="0">
                <a:solidFill>
                  <a:srgbClr val="538235"/>
                </a:solidFill>
                <a:latin typeface="Cambria"/>
                <a:cs typeface="Cambria"/>
              </a:rPr>
              <a:t>e</a:t>
            </a:r>
            <a:r>
              <a:rPr sz="2200" spc="140" dirty="0">
                <a:solidFill>
                  <a:srgbClr val="538235"/>
                </a:solidFill>
                <a:latin typeface="Cambria"/>
                <a:cs typeface="Cambria"/>
              </a:rPr>
              <a:t>limina</a:t>
            </a:r>
            <a:r>
              <a:rPr sz="2200" spc="145" dirty="0">
                <a:solidFill>
                  <a:srgbClr val="538235"/>
                </a:solidFill>
                <a:latin typeface="Cambria"/>
                <a:cs typeface="Cambria"/>
              </a:rPr>
              <a:t>s</a:t>
            </a:r>
            <a:r>
              <a:rPr sz="2200" spc="45" dirty="0">
                <a:solidFill>
                  <a:srgbClr val="538235"/>
                </a:solidFill>
                <a:latin typeface="Cambria"/>
                <a:cs typeface="Cambria"/>
              </a:rPr>
              <a:t>i</a:t>
            </a:r>
            <a:r>
              <a:rPr sz="2200" dirty="0">
                <a:solidFill>
                  <a:srgbClr val="538235"/>
                </a:solidFill>
                <a:latin typeface="Cambria"/>
                <a:cs typeface="Cambria"/>
              </a:rPr>
              <a:t>	</a:t>
            </a:r>
            <a:r>
              <a:rPr sz="2200" spc="235" dirty="0">
                <a:solidFill>
                  <a:srgbClr val="538235"/>
                </a:solidFill>
                <a:latin typeface="Cambria"/>
                <a:cs typeface="Cambria"/>
              </a:rPr>
              <a:t>/</a:t>
            </a:r>
            <a:r>
              <a:rPr sz="2200" dirty="0">
                <a:solidFill>
                  <a:srgbClr val="538235"/>
                </a:solidFill>
                <a:latin typeface="Cambria"/>
                <a:cs typeface="Cambria"/>
              </a:rPr>
              <a:t>	</a:t>
            </a:r>
            <a:r>
              <a:rPr sz="2200" spc="170" dirty="0">
                <a:solidFill>
                  <a:srgbClr val="538235"/>
                </a:solidFill>
                <a:latin typeface="Cambria"/>
                <a:cs typeface="Cambria"/>
              </a:rPr>
              <a:t>meng</a:t>
            </a:r>
            <a:r>
              <a:rPr sz="2200" spc="204" dirty="0">
                <a:solidFill>
                  <a:srgbClr val="538235"/>
                </a:solidFill>
                <a:latin typeface="Cambria"/>
                <a:cs typeface="Cambria"/>
              </a:rPr>
              <a:t>u</a:t>
            </a:r>
            <a:r>
              <a:rPr sz="2200" spc="60" dirty="0">
                <a:solidFill>
                  <a:srgbClr val="538235"/>
                </a:solidFill>
                <a:latin typeface="Cambria"/>
                <a:cs typeface="Cambria"/>
              </a:rPr>
              <a:t>r</a:t>
            </a:r>
            <a:r>
              <a:rPr sz="2200" spc="170" dirty="0">
                <a:solidFill>
                  <a:srgbClr val="538235"/>
                </a:solidFill>
                <a:latin typeface="Cambria"/>
                <a:cs typeface="Cambria"/>
              </a:rPr>
              <a:t>ang</a:t>
            </a:r>
            <a:r>
              <a:rPr sz="2200" spc="40" dirty="0">
                <a:solidFill>
                  <a:srgbClr val="538235"/>
                </a:solidFill>
                <a:latin typeface="Cambria"/>
                <a:cs typeface="Cambria"/>
              </a:rPr>
              <a:t>i  </a:t>
            </a:r>
            <a:r>
              <a:rPr sz="2200" spc="155" dirty="0">
                <a:solidFill>
                  <a:srgbClr val="538235"/>
                </a:solidFill>
                <a:latin typeface="Cambria"/>
                <a:cs typeface="Cambria"/>
              </a:rPr>
              <a:t>kecenderungan		</a:t>
            </a:r>
            <a:r>
              <a:rPr sz="2200" spc="105" dirty="0">
                <a:solidFill>
                  <a:srgbClr val="538235"/>
                </a:solidFill>
                <a:latin typeface="Cambria"/>
                <a:cs typeface="Cambria"/>
              </a:rPr>
              <a:t>dari	</a:t>
            </a:r>
            <a:r>
              <a:rPr sz="2200" spc="160" dirty="0">
                <a:solidFill>
                  <a:srgbClr val="538235"/>
                </a:solidFill>
                <a:latin typeface="Cambria"/>
                <a:cs typeface="Cambria"/>
              </a:rPr>
              <a:t>paparan</a:t>
            </a:r>
            <a:endParaRPr sz="2200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37746" y="2070583"/>
            <a:ext cx="65360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19835" algn="l"/>
                <a:tab pos="2080895" algn="l"/>
                <a:tab pos="3070225" algn="l"/>
                <a:tab pos="5199380" algn="l"/>
              </a:tabLst>
            </a:pPr>
            <a:r>
              <a:rPr sz="2200" spc="170" dirty="0">
                <a:solidFill>
                  <a:srgbClr val="538235"/>
                </a:solidFill>
                <a:latin typeface="Cambria"/>
                <a:cs typeface="Cambria"/>
              </a:rPr>
              <a:t>bahaya	</a:t>
            </a:r>
            <a:r>
              <a:rPr sz="2200" spc="145" dirty="0">
                <a:solidFill>
                  <a:srgbClr val="538235"/>
                </a:solidFill>
                <a:latin typeface="Cambria"/>
                <a:cs typeface="Cambria"/>
              </a:rPr>
              <a:t>yang	dapat	</a:t>
            </a:r>
            <a:r>
              <a:rPr sz="2200" spc="160" dirty="0">
                <a:solidFill>
                  <a:srgbClr val="538235"/>
                </a:solidFill>
                <a:latin typeface="Cambria"/>
                <a:cs typeface="Cambria"/>
              </a:rPr>
              <a:t>menyebabkan	</a:t>
            </a:r>
            <a:r>
              <a:rPr sz="2200" spc="140" dirty="0">
                <a:solidFill>
                  <a:srgbClr val="538235"/>
                </a:solidFill>
                <a:latin typeface="Cambria"/>
                <a:cs typeface="Cambria"/>
              </a:rPr>
              <a:t>kerugian-</a:t>
            </a:r>
            <a:endParaRPr sz="22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460" y="2549207"/>
            <a:ext cx="11156950" cy="1759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140" dirty="0">
                <a:solidFill>
                  <a:srgbClr val="538235"/>
                </a:solidFill>
                <a:latin typeface="Cambria"/>
                <a:cs typeface="Cambria"/>
              </a:rPr>
              <a:t>kerugian</a:t>
            </a:r>
            <a:r>
              <a:rPr sz="2200" spc="215" dirty="0">
                <a:solidFill>
                  <a:srgbClr val="538235"/>
                </a:solidFill>
                <a:latin typeface="Cambria"/>
                <a:cs typeface="Cambria"/>
              </a:rPr>
              <a:t> </a:t>
            </a:r>
            <a:r>
              <a:rPr sz="2200" spc="160" dirty="0">
                <a:solidFill>
                  <a:srgbClr val="538235"/>
                </a:solidFill>
                <a:latin typeface="Cambria"/>
                <a:cs typeface="Cambria"/>
              </a:rPr>
              <a:t>fasyankes.</a:t>
            </a:r>
            <a:endParaRPr sz="22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00" dirty="0">
              <a:latin typeface="Cambria"/>
              <a:cs typeface="Cambria"/>
            </a:endParaRPr>
          </a:p>
          <a:p>
            <a:pPr marL="760095" marR="5080">
              <a:lnSpc>
                <a:spcPct val="150100"/>
              </a:lnSpc>
            </a:pPr>
            <a:r>
              <a:rPr sz="2200" spc="180" dirty="0">
                <a:latin typeface="Cambria"/>
                <a:cs typeface="Cambria"/>
              </a:rPr>
              <a:t>Upaya</a:t>
            </a:r>
            <a:r>
              <a:rPr sz="2200" spc="210" dirty="0">
                <a:latin typeface="Cambria"/>
                <a:cs typeface="Cambria"/>
              </a:rPr>
              <a:t> </a:t>
            </a:r>
            <a:r>
              <a:rPr sz="2200" spc="135" dirty="0">
                <a:latin typeface="Cambria"/>
                <a:cs typeface="Cambria"/>
              </a:rPr>
              <a:t>pengendalian</a:t>
            </a:r>
            <a:r>
              <a:rPr sz="2200" spc="265" dirty="0">
                <a:latin typeface="Cambria"/>
                <a:cs typeface="Cambria"/>
              </a:rPr>
              <a:t> </a:t>
            </a:r>
            <a:r>
              <a:rPr sz="2200" spc="114" dirty="0">
                <a:latin typeface="Cambria"/>
                <a:cs typeface="Cambria"/>
              </a:rPr>
              <a:t>potensi</a:t>
            </a:r>
            <a:r>
              <a:rPr sz="2200" spc="250" dirty="0">
                <a:latin typeface="Cambria"/>
                <a:cs typeface="Cambria"/>
              </a:rPr>
              <a:t> </a:t>
            </a:r>
            <a:r>
              <a:rPr sz="2200" spc="170" dirty="0">
                <a:latin typeface="Cambria"/>
                <a:cs typeface="Cambria"/>
              </a:rPr>
              <a:t>bahaya</a:t>
            </a:r>
            <a:r>
              <a:rPr sz="2200" spc="225" dirty="0">
                <a:latin typeface="Cambria"/>
                <a:cs typeface="Cambria"/>
              </a:rPr>
              <a:t> </a:t>
            </a:r>
            <a:r>
              <a:rPr sz="2200" spc="145" dirty="0">
                <a:latin typeface="Cambria"/>
                <a:cs typeface="Cambria"/>
              </a:rPr>
              <a:t>yang</a:t>
            </a:r>
            <a:r>
              <a:rPr sz="2200" spc="225" dirty="0">
                <a:latin typeface="Cambria"/>
                <a:cs typeface="Cambria"/>
              </a:rPr>
              <a:t> </a:t>
            </a:r>
            <a:r>
              <a:rPr sz="2200" spc="155" dirty="0">
                <a:latin typeface="Cambria"/>
                <a:cs typeface="Cambria"/>
              </a:rPr>
              <a:t>ditemukan</a:t>
            </a:r>
            <a:r>
              <a:rPr sz="2200" spc="250" dirty="0">
                <a:latin typeface="Cambria"/>
                <a:cs typeface="Cambria"/>
              </a:rPr>
              <a:t> </a:t>
            </a:r>
            <a:r>
              <a:rPr sz="2200" spc="85" dirty="0">
                <a:latin typeface="Cambria"/>
                <a:cs typeface="Cambria"/>
              </a:rPr>
              <a:t>di</a:t>
            </a:r>
            <a:r>
              <a:rPr sz="2200" spc="225" dirty="0">
                <a:latin typeface="Cambria"/>
                <a:cs typeface="Cambria"/>
              </a:rPr>
              <a:t> </a:t>
            </a:r>
            <a:r>
              <a:rPr sz="2200" spc="135" dirty="0">
                <a:latin typeface="Cambria"/>
                <a:cs typeface="Cambria"/>
              </a:rPr>
              <a:t>tempat</a:t>
            </a:r>
            <a:r>
              <a:rPr sz="2200" spc="220" dirty="0">
                <a:latin typeface="Cambria"/>
                <a:cs typeface="Cambria"/>
              </a:rPr>
              <a:t> </a:t>
            </a:r>
            <a:r>
              <a:rPr sz="2200" spc="140" dirty="0">
                <a:latin typeface="Cambria"/>
                <a:cs typeface="Cambria"/>
              </a:rPr>
              <a:t>kerja. </a:t>
            </a:r>
            <a:r>
              <a:rPr sz="2200" spc="145" dirty="0">
                <a:latin typeface="Cambria"/>
                <a:cs typeface="Cambria"/>
              </a:rPr>
              <a:t> </a:t>
            </a:r>
            <a:r>
              <a:rPr sz="2200" spc="130" dirty="0">
                <a:latin typeface="Cambria"/>
                <a:cs typeface="Cambria"/>
              </a:rPr>
              <a:t>Pengendalian</a:t>
            </a:r>
            <a:r>
              <a:rPr sz="2200" spc="265" dirty="0">
                <a:latin typeface="Cambria"/>
                <a:cs typeface="Cambria"/>
              </a:rPr>
              <a:t> </a:t>
            </a:r>
            <a:r>
              <a:rPr sz="2200" spc="100" dirty="0">
                <a:latin typeface="Cambria"/>
                <a:cs typeface="Cambria"/>
              </a:rPr>
              <a:t>risiko</a:t>
            </a:r>
            <a:r>
              <a:rPr sz="2200" spc="250" dirty="0">
                <a:latin typeface="Cambria"/>
                <a:cs typeface="Cambria"/>
              </a:rPr>
              <a:t> </a:t>
            </a:r>
            <a:r>
              <a:rPr sz="2200" spc="114" dirty="0">
                <a:latin typeface="Cambria"/>
                <a:cs typeface="Cambria"/>
              </a:rPr>
              <a:t>perlu</a:t>
            </a:r>
            <a:r>
              <a:rPr sz="2200" spc="245" dirty="0">
                <a:latin typeface="Cambria"/>
                <a:cs typeface="Cambria"/>
              </a:rPr>
              <a:t> </a:t>
            </a:r>
            <a:r>
              <a:rPr sz="2200" spc="165" dirty="0">
                <a:latin typeface="Cambria"/>
                <a:cs typeface="Cambria"/>
              </a:rPr>
              <a:t>dilakukan</a:t>
            </a:r>
            <a:r>
              <a:rPr sz="2200" spc="285" dirty="0">
                <a:latin typeface="Cambria"/>
                <a:cs typeface="Cambria"/>
              </a:rPr>
              <a:t> </a:t>
            </a:r>
            <a:r>
              <a:rPr sz="2200" spc="180" dirty="0">
                <a:latin typeface="Cambria"/>
                <a:cs typeface="Cambria"/>
              </a:rPr>
              <a:t>sesudah</a:t>
            </a:r>
            <a:r>
              <a:rPr sz="2200" spc="275" dirty="0">
                <a:latin typeface="Cambria"/>
                <a:cs typeface="Cambria"/>
              </a:rPr>
              <a:t> </a:t>
            </a:r>
            <a:r>
              <a:rPr sz="2200" spc="175" dirty="0">
                <a:latin typeface="Cambria"/>
                <a:cs typeface="Cambria"/>
              </a:rPr>
              <a:t>menentukan</a:t>
            </a:r>
            <a:r>
              <a:rPr sz="2200" spc="265" dirty="0">
                <a:latin typeface="Cambria"/>
                <a:cs typeface="Cambria"/>
              </a:rPr>
              <a:t> </a:t>
            </a:r>
            <a:r>
              <a:rPr sz="2200" b="1" spc="85" dirty="0">
                <a:solidFill>
                  <a:srgbClr val="C00000"/>
                </a:solidFill>
                <a:latin typeface="Cambria"/>
                <a:cs typeface="Cambria"/>
              </a:rPr>
              <a:t>prioritas</a:t>
            </a:r>
            <a:r>
              <a:rPr sz="2200" b="1" spc="305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200" b="1" spc="114" dirty="0">
                <a:solidFill>
                  <a:srgbClr val="C00000"/>
                </a:solidFill>
                <a:latin typeface="Cambria"/>
                <a:cs typeface="Cambria"/>
              </a:rPr>
              <a:t>risiko</a:t>
            </a:r>
            <a:r>
              <a:rPr sz="2200" spc="114" dirty="0">
                <a:latin typeface="Cambria"/>
                <a:cs typeface="Cambria"/>
              </a:rPr>
              <a:t>.</a:t>
            </a:r>
            <a:endParaRPr sz="2200" dirty="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6357" y="357962"/>
            <a:ext cx="5031486" cy="126720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 idx="4294967295"/>
          </p:nvPr>
        </p:nvSpPr>
        <p:spPr>
          <a:xfrm>
            <a:off x="2495549" y="612021"/>
            <a:ext cx="5610225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045"/>
              </a:lnSpc>
            </a:pPr>
            <a:r>
              <a:rPr sz="3600" b="1" spc="-625" dirty="0">
                <a:solidFill>
                  <a:schemeClr val="bg1"/>
                </a:solidFill>
              </a:rPr>
              <a:t>5</a:t>
            </a:r>
            <a:r>
              <a:rPr sz="3600" b="1" spc="-185" dirty="0">
                <a:solidFill>
                  <a:schemeClr val="bg1"/>
                </a:solidFill>
              </a:rPr>
              <a:t>.</a:t>
            </a:r>
            <a:r>
              <a:rPr sz="3600" b="1" spc="-5" dirty="0">
                <a:solidFill>
                  <a:schemeClr val="bg1"/>
                </a:solidFill>
              </a:rPr>
              <a:t> </a:t>
            </a:r>
            <a:r>
              <a:rPr sz="3600" b="1" spc="-60" dirty="0">
                <a:solidFill>
                  <a:schemeClr val="bg1"/>
                </a:solidFill>
              </a:rPr>
              <a:t>Pen</a:t>
            </a:r>
            <a:r>
              <a:rPr sz="3600" b="1" spc="-50" dirty="0">
                <a:solidFill>
                  <a:schemeClr val="bg1"/>
                </a:solidFill>
              </a:rPr>
              <a:t>g</a:t>
            </a:r>
            <a:r>
              <a:rPr sz="3600" b="1" spc="-5" dirty="0">
                <a:solidFill>
                  <a:schemeClr val="bg1"/>
                </a:solidFill>
              </a:rPr>
              <a:t>en</a:t>
            </a:r>
            <a:r>
              <a:rPr sz="3600" b="1" spc="5" dirty="0">
                <a:solidFill>
                  <a:schemeClr val="bg1"/>
                </a:solidFill>
              </a:rPr>
              <a:t>d</a:t>
            </a:r>
            <a:r>
              <a:rPr sz="3600" b="1" spc="45" dirty="0">
                <a:solidFill>
                  <a:schemeClr val="bg1"/>
                </a:solidFill>
              </a:rPr>
              <a:t>alia</a:t>
            </a:r>
            <a:r>
              <a:rPr sz="3600" b="1" spc="75" dirty="0">
                <a:solidFill>
                  <a:schemeClr val="bg1"/>
                </a:solidFill>
              </a:rPr>
              <a:t>n</a:t>
            </a:r>
            <a:r>
              <a:rPr sz="3600" b="1" spc="-25" dirty="0">
                <a:solidFill>
                  <a:schemeClr val="bg1"/>
                </a:solidFill>
              </a:rPr>
              <a:t> </a:t>
            </a:r>
            <a:r>
              <a:rPr sz="3600" b="1" spc="-80" dirty="0">
                <a:solidFill>
                  <a:schemeClr val="bg1"/>
                </a:solidFill>
              </a:rPr>
              <a:t>Risiko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2098" y="5428297"/>
            <a:ext cx="8545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45" dirty="0">
                <a:solidFill>
                  <a:srgbClr val="538235"/>
                </a:solidFill>
                <a:latin typeface="Cambria"/>
                <a:cs typeface="Cambria"/>
              </a:rPr>
              <a:t>Pengendalian</a:t>
            </a:r>
            <a:r>
              <a:rPr sz="2400" spc="260" dirty="0">
                <a:solidFill>
                  <a:srgbClr val="538235"/>
                </a:solidFill>
                <a:latin typeface="Cambria"/>
                <a:cs typeface="Cambria"/>
              </a:rPr>
              <a:t> </a:t>
            </a:r>
            <a:r>
              <a:rPr sz="2400" spc="135" dirty="0">
                <a:solidFill>
                  <a:srgbClr val="538235"/>
                </a:solidFill>
                <a:latin typeface="Cambria"/>
                <a:cs typeface="Cambria"/>
              </a:rPr>
              <a:t>Risiko</a:t>
            </a:r>
            <a:r>
              <a:rPr sz="2400" spc="260" dirty="0">
                <a:solidFill>
                  <a:srgbClr val="538235"/>
                </a:solidFill>
                <a:latin typeface="Cambria"/>
                <a:cs typeface="Cambria"/>
              </a:rPr>
              <a:t> </a:t>
            </a:r>
            <a:r>
              <a:rPr sz="2400" spc="190" dirty="0">
                <a:solidFill>
                  <a:srgbClr val="538235"/>
                </a:solidFill>
                <a:latin typeface="Cambria"/>
                <a:cs typeface="Cambria"/>
              </a:rPr>
              <a:t>dilakukan</a:t>
            </a:r>
            <a:r>
              <a:rPr sz="2400" spc="225" dirty="0">
                <a:solidFill>
                  <a:srgbClr val="538235"/>
                </a:solidFill>
                <a:latin typeface="Cambria"/>
                <a:cs typeface="Cambria"/>
              </a:rPr>
              <a:t> </a:t>
            </a:r>
            <a:r>
              <a:rPr sz="2400" spc="155" dirty="0">
                <a:solidFill>
                  <a:srgbClr val="538235"/>
                </a:solidFill>
                <a:latin typeface="Cambria"/>
                <a:cs typeface="Cambria"/>
              </a:rPr>
              <a:t>mengikuti</a:t>
            </a:r>
            <a:r>
              <a:rPr sz="2400" spc="254" dirty="0">
                <a:solidFill>
                  <a:srgbClr val="538235"/>
                </a:solidFill>
                <a:latin typeface="Cambria"/>
                <a:cs typeface="Cambria"/>
              </a:rPr>
              <a:t> </a:t>
            </a:r>
            <a:r>
              <a:rPr sz="2400" spc="130" dirty="0">
                <a:solidFill>
                  <a:srgbClr val="538235"/>
                </a:solidFill>
                <a:latin typeface="Cambria"/>
                <a:cs typeface="Cambria"/>
              </a:rPr>
              <a:t>hirarki</a:t>
            </a:r>
            <a:r>
              <a:rPr sz="2400" spc="240" dirty="0">
                <a:solidFill>
                  <a:srgbClr val="538235"/>
                </a:solidFill>
                <a:latin typeface="Cambria"/>
                <a:cs typeface="Cambria"/>
              </a:rPr>
              <a:t> </a:t>
            </a:r>
            <a:r>
              <a:rPr sz="2400" spc="114" dirty="0">
                <a:solidFill>
                  <a:srgbClr val="538235"/>
                </a:solidFill>
                <a:latin typeface="Cambria"/>
                <a:cs typeface="Cambria"/>
              </a:rPr>
              <a:t>kontrol</a:t>
            </a:r>
            <a:endParaRPr sz="2400" dirty="0">
              <a:latin typeface="Cambria"/>
              <a:cs typeface="Cambri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64922" y="3561334"/>
            <a:ext cx="1513840" cy="2310765"/>
            <a:chOff x="264922" y="3561334"/>
            <a:chExt cx="1513840" cy="2310765"/>
          </a:xfrm>
        </p:grpSpPr>
        <p:sp>
          <p:nvSpPr>
            <p:cNvPr id="9" name="object 9"/>
            <p:cNvSpPr/>
            <p:nvPr/>
          </p:nvSpPr>
          <p:spPr>
            <a:xfrm>
              <a:off x="271272" y="3747008"/>
              <a:ext cx="523240" cy="370205"/>
            </a:xfrm>
            <a:custGeom>
              <a:avLst/>
              <a:gdLst/>
              <a:ahLst/>
              <a:cxnLst/>
              <a:rect l="l" t="t" r="r" b="b"/>
              <a:pathLst>
                <a:path w="523240" h="370204">
                  <a:moveTo>
                    <a:pt x="0" y="0"/>
                  </a:moveTo>
                  <a:lnTo>
                    <a:pt x="0" y="130683"/>
                  </a:lnTo>
                  <a:lnTo>
                    <a:pt x="4745" y="154870"/>
                  </a:lnTo>
                  <a:lnTo>
                    <a:pt x="41061" y="200414"/>
                  </a:lnTo>
                  <a:lnTo>
                    <a:pt x="109475" y="240553"/>
                  </a:lnTo>
                  <a:lnTo>
                    <a:pt x="154343" y="257985"/>
                  </a:lnTo>
                  <a:lnTo>
                    <a:pt x="205584" y="273332"/>
                  </a:lnTo>
                  <a:lnTo>
                    <a:pt x="262649" y="286350"/>
                  </a:lnTo>
                  <a:lnTo>
                    <a:pt x="324987" y="296794"/>
                  </a:lnTo>
                  <a:lnTo>
                    <a:pt x="392048" y="304419"/>
                  </a:lnTo>
                  <a:lnTo>
                    <a:pt x="392048" y="369697"/>
                  </a:lnTo>
                  <a:lnTo>
                    <a:pt x="522732" y="244729"/>
                  </a:lnTo>
                  <a:lnTo>
                    <a:pt x="392048" y="108331"/>
                  </a:lnTo>
                  <a:lnTo>
                    <a:pt x="392048" y="173736"/>
                  </a:lnTo>
                  <a:lnTo>
                    <a:pt x="324987" y="166111"/>
                  </a:lnTo>
                  <a:lnTo>
                    <a:pt x="262649" y="155667"/>
                  </a:lnTo>
                  <a:lnTo>
                    <a:pt x="205584" y="142649"/>
                  </a:lnTo>
                  <a:lnTo>
                    <a:pt x="154343" y="127302"/>
                  </a:lnTo>
                  <a:lnTo>
                    <a:pt x="109475" y="109870"/>
                  </a:lnTo>
                  <a:lnTo>
                    <a:pt x="71531" y="90598"/>
                  </a:lnTo>
                  <a:lnTo>
                    <a:pt x="18616" y="47512"/>
                  </a:lnTo>
                  <a:lnTo>
                    <a:pt x="4745" y="24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2158" y="3567684"/>
              <a:ext cx="521970" cy="245110"/>
            </a:xfrm>
            <a:custGeom>
              <a:avLst/>
              <a:gdLst/>
              <a:ahLst/>
              <a:cxnLst/>
              <a:rect l="l" t="t" r="r" b="b"/>
              <a:pathLst>
                <a:path w="521970" h="245110">
                  <a:moveTo>
                    <a:pt x="521845" y="0"/>
                  </a:moveTo>
                  <a:lnTo>
                    <a:pt x="473132" y="781"/>
                  </a:lnTo>
                  <a:lnTo>
                    <a:pt x="424946" y="3111"/>
                  </a:lnTo>
                  <a:lnTo>
                    <a:pt x="377600" y="6965"/>
                  </a:lnTo>
                  <a:lnTo>
                    <a:pt x="331409" y="12318"/>
                  </a:lnTo>
                  <a:lnTo>
                    <a:pt x="261536" y="23780"/>
                  </a:lnTo>
                  <a:lnTo>
                    <a:pt x="198874" y="38252"/>
                  </a:lnTo>
                  <a:lnTo>
                    <a:pt x="143881" y="55375"/>
                  </a:lnTo>
                  <a:lnTo>
                    <a:pt x="97016" y="74790"/>
                  </a:lnTo>
                  <a:lnTo>
                    <a:pt x="58736" y="96138"/>
                  </a:lnTo>
                  <a:lnTo>
                    <a:pt x="9770" y="143200"/>
                  </a:lnTo>
                  <a:lnTo>
                    <a:pt x="0" y="168195"/>
                  </a:lnTo>
                  <a:lnTo>
                    <a:pt x="649" y="193687"/>
                  </a:lnTo>
                  <a:lnTo>
                    <a:pt x="12177" y="219318"/>
                  </a:lnTo>
                  <a:lnTo>
                    <a:pt x="35041" y="244728"/>
                  </a:lnTo>
                  <a:lnTo>
                    <a:pt x="61912" y="224809"/>
                  </a:lnTo>
                  <a:lnTo>
                    <a:pt x="95114" y="206435"/>
                  </a:lnTo>
                  <a:lnTo>
                    <a:pt x="134091" y="189739"/>
                  </a:lnTo>
                  <a:lnTo>
                    <a:pt x="178286" y="174848"/>
                  </a:lnTo>
                  <a:lnTo>
                    <a:pt x="227142" y="161893"/>
                  </a:lnTo>
                  <a:lnTo>
                    <a:pt x="280102" y="151002"/>
                  </a:lnTo>
                  <a:lnTo>
                    <a:pt x="336609" y="142307"/>
                  </a:lnTo>
                  <a:lnTo>
                    <a:pt x="396106" y="135935"/>
                  </a:lnTo>
                  <a:lnTo>
                    <a:pt x="458037" y="132017"/>
                  </a:lnTo>
                  <a:lnTo>
                    <a:pt x="521845" y="130682"/>
                  </a:lnTo>
                  <a:lnTo>
                    <a:pt x="521845" y="0"/>
                  </a:lnTo>
                  <a:close/>
                </a:path>
              </a:pathLst>
            </a:custGeom>
            <a:solidFill>
              <a:srgbClr val="375C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1272" y="3567684"/>
              <a:ext cx="523240" cy="549275"/>
            </a:xfrm>
            <a:custGeom>
              <a:avLst/>
              <a:gdLst/>
              <a:ahLst/>
              <a:cxnLst/>
              <a:rect l="l" t="t" r="r" b="b"/>
              <a:pathLst>
                <a:path w="523240" h="549275">
                  <a:moveTo>
                    <a:pt x="0" y="179323"/>
                  </a:moveTo>
                  <a:lnTo>
                    <a:pt x="18616" y="226836"/>
                  </a:lnTo>
                  <a:lnTo>
                    <a:pt x="71531" y="269922"/>
                  </a:lnTo>
                  <a:lnTo>
                    <a:pt x="109475" y="289194"/>
                  </a:lnTo>
                  <a:lnTo>
                    <a:pt x="154343" y="306626"/>
                  </a:lnTo>
                  <a:lnTo>
                    <a:pt x="205584" y="321973"/>
                  </a:lnTo>
                  <a:lnTo>
                    <a:pt x="262649" y="334991"/>
                  </a:lnTo>
                  <a:lnTo>
                    <a:pt x="324987" y="345435"/>
                  </a:lnTo>
                  <a:lnTo>
                    <a:pt x="392048" y="353059"/>
                  </a:lnTo>
                  <a:lnTo>
                    <a:pt x="392048" y="287654"/>
                  </a:lnTo>
                  <a:lnTo>
                    <a:pt x="522732" y="424052"/>
                  </a:lnTo>
                  <a:lnTo>
                    <a:pt x="392048" y="549020"/>
                  </a:lnTo>
                  <a:lnTo>
                    <a:pt x="392048" y="483742"/>
                  </a:lnTo>
                  <a:lnTo>
                    <a:pt x="324987" y="476118"/>
                  </a:lnTo>
                  <a:lnTo>
                    <a:pt x="262649" y="465674"/>
                  </a:lnTo>
                  <a:lnTo>
                    <a:pt x="205584" y="452656"/>
                  </a:lnTo>
                  <a:lnTo>
                    <a:pt x="154343" y="437309"/>
                  </a:lnTo>
                  <a:lnTo>
                    <a:pt x="109475" y="419877"/>
                  </a:lnTo>
                  <a:lnTo>
                    <a:pt x="71531" y="400605"/>
                  </a:lnTo>
                  <a:lnTo>
                    <a:pt x="18616" y="357519"/>
                  </a:lnTo>
                  <a:lnTo>
                    <a:pt x="0" y="310006"/>
                  </a:lnTo>
                  <a:lnTo>
                    <a:pt x="0" y="179323"/>
                  </a:lnTo>
                  <a:lnTo>
                    <a:pt x="15964" y="135162"/>
                  </a:lnTo>
                  <a:lnTo>
                    <a:pt x="61246" y="95013"/>
                  </a:lnTo>
                  <a:lnTo>
                    <a:pt x="131925" y="60218"/>
                  </a:lnTo>
                  <a:lnTo>
                    <a:pt x="175565" y="45249"/>
                  </a:lnTo>
                  <a:lnTo>
                    <a:pt x="224084" y="32122"/>
                  </a:lnTo>
                  <a:lnTo>
                    <a:pt x="276993" y="21006"/>
                  </a:lnTo>
                  <a:lnTo>
                    <a:pt x="333802" y="12067"/>
                  </a:lnTo>
                  <a:lnTo>
                    <a:pt x="394021" y="5475"/>
                  </a:lnTo>
                  <a:lnTo>
                    <a:pt x="457161" y="1396"/>
                  </a:lnTo>
                  <a:lnTo>
                    <a:pt x="522732" y="0"/>
                  </a:lnTo>
                  <a:lnTo>
                    <a:pt x="522732" y="130682"/>
                  </a:lnTo>
                  <a:lnTo>
                    <a:pt x="458924" y="132017"/>
                  </a:lnTo>
                  <a:lnTo>
                    <a:pt x="396993" y="135935"/>
                  </a:lnTo>
                  <a:lnTo>
                    <a:pt x="337495" y="142307"/>
                  </a:lnTo>
                  <a:lnTo>
                    <a:pt x="280988" y="151002"/>
                  </a:lnTo>
                  <a:lnTo>
                    <a:pt x="228028" y="161893"/>
                  </a:lnTo>
                  <a:lnTo>
                    <a:pt x="179172" y="174848"/>
                  </a:lnTo>
                  <a:lnTo>
                    <a:pt x="134977" y="189739"/>
                  </a:lnTo>
                  <a:lnTo>
                    <a:pt x="96001" y="206435"/>
                  </a:lnTo>
                  <a:lnTo>
                    <a:pt x="62798" y="224809"/>
                  </a:lnTo>
                  <a:lnTo>
                    <a:pt x="35928" y="244728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19555" y="5339080"/>
              <a:ext cx="753110" cy="526415"/>
            </a:xfrm>
            <a:custGeom>
              <a:avLst/>
              <a:gdLst/>
              <a:ahLst/>
              <a:cxnLst/>
              <a:rect l="l" t="t" r="r" b="b"/>
              <a:pathLst>
                <a:path w="753110" h="526414">
                  <a:moveTo>
                    <a:pt x="0" y="0"/>
                  </a:moveTo>
                  <a:lnTo>
                    <a:pt x="0" y="188214"/>
                  </a:lnTo>
                  <a:lnTo>
                    <a:pt x="3506" y="212609"/>
                  </a:lnTo>
                  <a:lnTo>
                    <a:pt x="30693" y="259558"/>
                  </a:lnTo>
                  <a:lnTo>
                    <a:pt x="82851" y="303222"/>
                  </a:lnTo>
                  <a:lnTo>
                    <a:pt x="117573" y="323510"/>
                  </a:lnTo>
                  <a:lnTo>
                    <a:pt x="157672" y="342603"/>
                  </a:lnTo>
                  <a:lnTo>
                    <a:pt x="202858" y="360375"/>
                  </a:lnTo>
                  <a:lnTo>
                    <a:pt x="252843" y="376703"/>
                  </a:lnTo>
                  <a:lnTo>
                    <a:pt x="307338" y="391461"/>
                  </a:lnTo>
                  <a:lnTo>
                    <a:pt x="366054" y="404526"/>
                  </a:lnTo>
                  <a:lnTo>
                    <a:pt x="428702" y="415771"/>
                  </a:lnTo>
                  <a:lnTo>
                    <a:pt x="494995" y="425073"/>
                  </a:lnTo>
                  <a:lnTo>
                    <a:pt x="564641" y="432308"/>
                  </a:lnTo>
                  <a:lnTo>
                    <a:pt x="564641" y="526415"/>
                  </a:lnTo>
                  <a:lnTo>
                    <a:pt x="752856" y="346202"/>
                  </a:lnTo>
                  <a:lnTo>
                    <a:pt x="564641" y="149987"/>
                  </a:lnTo>
                  <a:lnTo>
                    <a:pt x="564641" y="244094"/>
                  </a:lnTo>
                  <a:lnTo>
                    <a:pt x="494995" y="236866"/>
                  </a:lnTo>
                  <a:lnTo>
                    <a:pt x="428702" y="227566"/>
                  </a:lnTo>
                  <a:lnTo>
                    <a:pt x="366054" y="216321"/>
                  </a:lnTo>
                  <a:lnTo>
                    <a:pt x="307338" y="203255"/>
                  </a:lnTo>
                  <a:lnTo>
                    <a:pt x="252843" y="188493"/>
                  </a:lnTo>
                  <a:lnTo>
                    <a:pt x="202858" y="172161"/>
                  </a:lnTo>
                  <a:lnTo>
                    <a:pt x="157672" y="154384"/>
                  </a:lnTo>
                  <a:lnTo>
                    <a:pt x="117573" y="135287"/>
                  </a:lnTo>
                  <a:lnTo>
                    <a:pt x="82851" y="114995"/>
                  </a:lnTo>
                  <a:lnTo>
                    <a:pt x="30693" y="71328"/>
                  </a:lnTo>
                  <a:lnTo>
                    <a:pt x="3506" y="2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19475" y="5087112"/>
              <a:ext cx="753110" cy="346075"/>
            </a:xfrm>
            <a:custGeom>
              <a:avLst/>
              <a:gdLst/>
              <a:ahLst/>
              <a:cxnLst/>
              <a:rect l="l" t="t" r="r" b="b"/>
              <a:pathLst>
                <a:path w="753110" h="346075">
                  <a:moveTo>
                    <a:pt x="752936" y="0"/>
                  </a:moveTo>
                  <a:lnTo>
                    <a:pt x="704892" y="516"/>
                  </a:lnTo>
                  <a:lnTo>
                    <a:pt x="657127" y="2060"/>
                  </a:lnTo>
                  <a:lnTo>
                    <a:pt x="609791" y="4619"/>
                  </a:lnTo>
                  <a:lnTo>
                    <a:pt x="563038" y="8184"/>
                  </a:lnTo>
                  <a:lnTo>
                    <a:pt x="517019" y="12744"/>
                  </a:lnTo>
                  <a:lnTo>
                    <a:pt x="471885" y="18287"/>
                  </a:lnTo>
                  <a:lnTo>
                    <a:pt x="401919" y="29111"/>
                  </a:lnTo>
                  <a:lnTo>
                    <a:pt x="336825" y="41993"/>
                  </a:lnTo>
                  <a:lnTo>
                    <a:pt x="276813" y="56769"/>
                  </a:lnTo>
                  <a:lnTo>
                    <a:pt x="222093" y="73273"/>
                  </a:lnTo>
                  <a:lnTo>
                    <a:pt x="172874" y="91340"/>
                  </a:lnTo>
                  <a:lnTo>
                    <a:pt x="129367" y="110806"/>
                  </a:lnTo>
                  <a:lnTo>
                    <a:pt x="91780" y="131505"/>
                  </a:lnTo>
                  <a:lnTo>
                    <a:pt x="60324" y="153273"/>
                  </a:lnTo>
                  <a:lnTo>
                    <a:pt x="16643" y="199353"/>
                  </a:lnTo>
                  <a:lnTo>
                    <a:pt x="0" y="247727"/>
                  </a:lnTo>
                  <a:lnTo>
                    <a:pt x="2341" y="272361"/>
                  </a:lnTo>
                  <a:lnTo>
                    <a:pt x="12072" y="297074"/>
                  </a:lnTo>
                  <a:lnTo>
                    <a:pt x="29401" y="321700"/>
                  </a:lnTo>
                  <a:lnTo>
                    <a:pt x="54538" y="346075"/>
                  </a:lnTo>
                  <a:lnTo>
                    <a:pt x="79599" y="327446"/>
                  </a:lnTo>
                  <a:lnTo>
                    <a:pt x="108742" y="309748"/>
                  </a:lnTo>
                  <a:lnTo>
                    <a:pt x="178335" y="277351"/>
                  </a:lnTo>
                  <a:lnTo>
                    <a:pt x="218321" y="262758"/>
                  </a:lnTo>
                  <a:lnTo>
                    <a:pt x="261455" y="249305"/>
                  </a:lnTo>
                  <a:lnTo>
                    <a:pt x="307506" y="237044"/>
                  </a:lnTo>
                  <a:lnTo>
                    <a:pt x="356239" y="226029"/>
                  </a:lnTo>
                  <a:lnTo>
                    <a:pt x="407423" y="216312"/>
                  </a:lnTo>
                  <a:lnTo>
                    <a:pt x="460824" y="207946"/>
                  </a:lnTo>
                  <a:lnTo>
                    <a:pt x="516209" y="200982"/>
                  </a:lnTo>
                  <a:lnTo>
                    <a:pt x="573346" y="195475"/>
                  </a:lnTo>
                  <a:lnTo>
                    <a:pt x="632001" y="191476"/>
                  </a:lnTo>
                  <a:lnTo>
                    <a:pt x="691942" y="189038"/>
                  </a:lnTo>
                  <a:lnTo>
                    <a:pt x="752936" y="188213"/>
                  </a:lnTo>
                  <a:lnTo>
                    <a:pt x="752936" y="0"/>
                  </a:lnTo>
                  <a:close/>
                </a:path>
              </a:pathLst>
            </a:custGeom>
            <a:solidFill>
              <a:srgbClr val="375C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19555" y="5087112"/>
              <a:ext cx="753110" cy="778510"/>
            </a:xfrm>
            <a:custGeom>
              <a:avLst/>
              <a:gdLst/>
              <a:ahLst/>
              <a:cxnLst/>
              <a:rect l="l" t="t" r="r" b="b"/>
              <a:pathLst>
                <a:path w="753110" h="778510">
                  <a:moveTo>
                    <a:pt x="0" y="251968"/>
                  </a:moveTo>
                  <a:lnTo>
                    <a:pt x="13833" y="300172"/>
                  </a:lnTo>
                  <a:lnTo>
                    <a:pt x="53795" y="345602"/>
                  </a:lnTo>
                  <a:lnTo>
                    <a:pt x="117573" y="387255"/>
                  </a:lnTo>
                  <a:lnTo>
                    <a:pt x="157672" y="406352"/>
                  </a:lnTo>
                  <a:lnTo>
                    <a:pt x="202858" y="424129"/>
                  </a:lnTo>
                  <a:lnTo>
                    <a:pt x="252843" y="440461"/>
                  </a:lnTo>
                  <a:lnTo>
                    <a:pt x="307338" y="455223"/>
                  </a:lnTo>
                  <a:lnTo>
                    <a:pt x="366054" y="468289"/>
                  </a:lnTo>
                  <a:lnTo>
                    <a:pt x="428702" y="479534"/>
                  </a:lnTo>
                  <a:lnTo>
                    <a:pt x="494995" y="488834"/>
                  </a:lnTo>
                  <a:lnTo>
                    <a:pt x="564641" y="496062"/>
                  </a:lnTo>
                  <a:lnTo>
                    <a:pt x="564641" y="401954"/>
                  </a:lnTo>
                  <a:lnTo>
                    <a:pt x="752856" y="598169"/>
                  </a:lnTo>
                  <a:lnTo>
                    <a:pt x="564641" y="778382"/>
                  </a:lnTo>
                  <a:lnTo>
                    <a:pt x="564641" y="684276"/>
                  </a:lnTo>
                  <a:lnTo>
                    <a:pt x="494995" y="677041"/>
                  </a:lnTo>
                  <a:lnTo>
                    <a:pt x="428702" y="667739"/>
                  </a:lnTo>
                  <a:lnTo>
                    <a:pt x="366054" y="656494"/>
                  </a:lnTo>
                  <a:lnTo>
                    <a:pt x="307338" y="643429"/>
                  </a:lnTo>
                  <a:lnTo>
                    <a:pt x="252843" y="628671"/>
                  </a:lnTo>
                  <a:lnTo>
                    <a:pt x="202858" y="612343"/>
                  </a:lnTo>
                  <a:lnTo>
                    <a:pt x="157672" y="594571"/>
                  </a:lnTo>
                  <a:lnTo>
                    <a:pt x="117573" y="575478"/>
                  </a:lnTo>
                  <a:lnTo>
                    <a:pt x="82851" y="555190"/>
                  </a:lnTo>
                  <a:lnTo>
                    <a:pt x="30693" y="511526"/>
                  </a:lnTo>
                  <a:lnTo>
                    <a:pt x="3506" y="464577"/>
                  </a:lnTo>
                  <a:lnTo>
                    <a:pt x="0" y="440181"/>
                  </a:lnTo>
                  <a:lnTo>
                    <a:pt x="0" y="251968"/>
                  </a:lnTo>
                  <a:lnTo>
                    <a:pt x="12129" y="206667"/>
                  </a:lnTo>
                  <a:lnTo>
                    <a:pt x="47099" y="164034"/>
                  </a:lnTo>
                  <a:lnTo>
                    <a:pt x="102785" y="124779"/>
                  </a:lnTo>
                  <a:lnTo>
                    <a:pt x="137731" y="106641"/>
                  </a:lnTo>
                  <a:lnTo>
                    <a:pt x="177059" y="89614"/>
                  </a:lnTo>
                  <a:lnTo>
                    <a:pt x="220503" y="73786"/>
                  </a:lnTo>
                  <a:lnTo>
                    <a:pt x="267797" y="59248"/>
                  </a:lnTo>
                  <a:lnTo>
                    <a:pt x="318675" y="46087"/>
                  </a:lnTo>
                  <a:lnTo>
                    <a:pt x="372871" y="34393"/>
                  </a:lnTo>
                  <a:lnTo>
                    <a:pt x="430121" y="24254"/>
                  </a:lnTo>
                  <a:lnTo>
                    <a:pt x="490157" y="15759"/>
                  </a:lnTo>
                  <a:lnTo>
                    <a:pt x="552714" y="8998"/>
                  </a:lnTo>
                  <a:lnTo>
                    <a:pt x="617527" y="4058"/>
                  </a:lnTo>
                  <a:lnTo>
                    <a:pt x="684329" y="1029"/>
                  </a:lnTo>
                  <a:lnTo>
                    <a:pt x="752856" y="0"/>
                  </a:lnTo>
                  <a:lnTo>
                    <a:pt x="752856" y="188213"/>
                  </a:lnTo>
                  <a:lnTo>
                    <a:pt x="691862" y="189038"/>
                  </a:lnTo>
                  <a:lnTo>
                    <a:pt x="631921" y="191476"/>
                  </a:lnTo>
                  <a:lnTo>
                    <a:pt x="573265" y="195475"/>
                  </a:lnTo>
                  <a:lnTo>
                    <a:pt x="516129" y="200982"/>
                  </a:lnTo>
                  <a:lnTo>
                    <a:pt x="460743" y="207946"/>
                  </a:lnTo>
                  <a:lnTo>
                    <a:pt x="407342" y="216312"/>
                  </a:lnTo>
                  <a:lnTo>
                    <a:pt x="356159" y="226029"/>
                  </a:lnTo>
                  <a:lnTo>
                    <a:pt x="307425" y="237044"/>
                  </a:lnTo>
                  <a:lnTo>
                    <a:pt x="261375" y="249305"/>
                  </a:lnTo>
                  <a:lnTo>
                    <a:pt x="218240" y="262758"/>
                  </a:lnTo>
                  <a:lnTo>
                    <a:pt x="178254" y="277351"/>
                  </a:lnTo>
                  <a:lnTo>
                    <a:pt x="141650" y="293032"/>
                  </a:lnTo>
                  <a:lnTo>
                    <a:pt x="79519" y="327446"/>
                  </a:lnTo>
                  <a:lnTo>
                    <a:pt x="54457" y="346075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0616" y="998219"/>
            <a:ext cx="8535924" cy="498652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34211" y="6528814"/>
            <a:ext cx="2729865" cy="251460"/>
          </a:xfrm>
          <a:prstGeom prst="rect">
            <a:avLst/>
          </a:prstGeom>
          <a:solidFill>
            <a:srgbClr val="A6A6A6"/>
          </a:solidFill>
          <a:ln w="12700">
            <a:solidFill>
              <a:srgbClr val="2E528F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6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Kepmenkes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52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tahun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2018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603605" y="567294"/>
            <a:ext cx="6507162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0" spc="-310" dirty="0">
                <a:solidFill>
                  <a:srgbClr val="000000"/>
                </a:solidFill>
                <a:latin typeface="Calibri Light"/>
                <a:cs typeface="Calibri Light"/>
              </a:rPr>
              <a:t>F</a:t>
            </a:r>
            <a:r>
              <a:rPr sz="3600" b="0" spc="-5" dirty="0">
                <a:solidFill>
                  <a:srgbClr val="000000"/>
                </a:solidFill>
                <a:latin typeface="Calibri Light"/>
                <a:cs typeface="Calibri Light"/>
              </a:rPr>
              <a:t>.</a:t>
            </a:r>
            <a:r>
              <a:rPr sz="3600" b="0" spc="-2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3200" b="0" spc="229" dirty="0">
                <a:solidFill>
                  <a:srgbClr val="000000"/>
                </a:solidFill>
                <a:latin typeface="Lucida Sans Unicode"/>
                <a:cs typeface="Lucida Sans Unicode"/>
              </a:rPr>
              <a:t>Ko</a:t>
            </a:r>
            <a:r>
              <a:rPr sz="3200" b="0" spc="-330" dirty="0">
                <a:solidFill>
                  <a:srgbClr val="000000"/>
                </a:solidFill>
                <a:latin typeface="Lucida Sans Unicode"/>
                <a:cs typeface="Lucida Sans Unicode"/>
              </a:rPr>
              <a:t>m</a:t>
            </a:r>
            <a:r>
              <a:rPr sz="3200" b="0" spc="70" dirty="0">
                <a:solidFill>
                  <a:srgbClr val="000000"/>
                </a:solidFill>
                <a:latin typeface="Lucida Sans Unicode"/>
                <a:cs typeface="Lucida Sans Unicode"/>
              </a:rPr>
              <a:t>u</a:t>
            </a:r>
            <a:r>
              <a:rPr sz="3200" b="0" spc="-65" dirty="0">
                <a:solidFill>
                  <a:srgbClr val="000000"/>
                </a:solidFill>
                <a:latin typeface="Lucida Sans Unicode"/>
                <a:cs typeface="Lucida Sans Unicode"/>
              </a:rPr>
              <a:t>n</a:t>
            </a:r>
            <a:r>
              <a:rPr sz="3200" b="0" spc="-25" dirty="0">
                <a:solidFill>
                  <a:srgbClr val="000000"/>
                </a:solidFill>
                <a:latin typeface="Lucida Sans Unicode"/>
                <a:cs typeface="Lucida Sans Unicode"/>
              </a:rPr>
              <a:t>i</a:t>
            </a:r>
            <a:r>
              <a:rPr sz="3200" b="0" spc="-60" dirty="0">
                <a:solidFill>
                  <a:srgbClr val="000000"/>
                </a:solidFill>
                <a:latin typeface="Lucida Sans Unicode"/>
                <a:cs typeface="Lucida Sans Unicode"/>
              </a:rPr>
              <a:t>kasi</a:t>
            </a:r>
            <a:r>
              <a:rPr sz="3200" b="0" spc="-6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45" dirty="0">
                <a:solidFill>
                  <a:srgbClr val="000000"/>
                </a:solidFill>
                <a:latin typeface="Lucida Sans Unicode"/>
                <a:cs typeface="Lucida Sans Unicode"/>
              </a:rPr>
              <a:t>d</a:t>
            </a:r>
            <a:r>
              <a:rPr sz="3200" b="0" spc="-5" dirty="0">
                <a:solidFill>
                  <a:srgbClr val="000000"/>
                </a:solidFill>
                <a:latin typeface="Lucida Sans Unicode"/>
                <a:cs typeface="Lucida Sans Unicode"/>
              </a:rPr>
              <a:t>a</a:t>
            </a:r>
            <a:r>
              <a:rPr sz="3200" b="0" spc="-70" dirty="0">
                <a:solidFill>
                  <a:srgbClr val="000000"/>
                </a:solidFill>
                <a:latin typeface="Lucida Sans Unicode"/>
                <a:cs typeface="Lucida Sans Unicode"/>
              </a:rPr>
              <a:t>n</a:t>
            </a:r>
            <a:r>
              <a:rPr sz="3200" b="0" spc="-5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3200" b="0" spc="229" dirty="0">
                <a:solidFill>
                  <a:srgbClr val="000000"/>
                </a:solidFill>
                <a:latin typeface="Lucida Sans Unicode"/>
                <a:cs typeface="Lucida Sans Unicode"/>
              </a:rPr>
              <a:t>Ko</a:t>
            </a:r>
            <a:r>
              <a:rPr sz="3200" b="0" spc="-65" dirty="0">
                <a:solidFill>
                  <a:srgbClr val="000000"/>
                </a:solidFill>
                <a:latin typeface="Lucida Sans Unicode"/>
                <a:cs typeface="Lucida Sans Unicode"/>
              </a:rPr>
              <a:t>n</a:t>
            </a:r>
            <a:r>
              <a:rPr sz="3200" b="0" spc="-150" dirty="0">
                <a:solidFill>
                  <a:srgbClr val="000000"/>
                </a:solidFill>
                <a:latin typeface="Lucida Sans Unicode"/>
                <a:cs typeface="Lucida Sans Unicode"/>
              </a:rPr>
              <a:t>s</a:t>
            </a:r>
            <a:r>
              <a:rPr sz="3200" b="0" spc="70" dirty="0">
                <a:solidFill>
                  <a:srgbClr val="000000"/>
                </a:solidFill>
                <a:latin typeface="Lucida Sans Unicode"/>
                <a:cs typeface="Lucida Sans Unicode"/>
              </a:rPr>
              <a:t>u</a:t>
            </a:r>
            <a:r>
              <a:rPr sz="3200" b="0" spc="85" dirty="0">
                <a:solidFill>
                  <a:srgbClr val="000000"/>
                </a:solidFill>
                <a:latin typeface="Lucida Sans Unicode"/>
                <a:cs typeface="Lucida Sans Unicode"/>
              </a:rPr>
              <a:t>l</a:t>
            </a:r>
            <a:r>
              <a:rPr sz="3200" b="0" spc="135" dirty="0">
                <a:solidFill>
                  <a:srgbClr val="000000"/>
                </a:solidFill>
                <a:latin typeface="Lucida Sans Unicode"/>
                <a:cs typeface="Lucida Sans Unicode"/>
              </a:rPr>
              <a:t>t</a:t>
            </a:r>
            <a:r>
              <a:rPr sz="3200" b="0" spc="-70" dirty="0">
                <a:solidFill>
                  <a:srgbClr val="000000"/>
                </a:solidFill>
                <a:latin typeface="Lucida Sans Unicode"/>
                <a:cs typeface="Lucida Sans Unicode"/>
              </a:rPr>
              <a:t>asi</a:t>
            </a:r>
            <a:endParaRPr sz="3200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3605" y="1474673"/>
            <a:ext cx="11102620" cy="43582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Arial MT"/>
                <a:cs typeface="Arial MT"/>
              </a:rPr>
              <a:t>Komunikasi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konsultasi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merupakan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hal yang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penting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pada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setiap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langkah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atau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tahapan</a:t>
            </a:r>
          </a:p>
          <a:p>
            <a:pPr marL="241300" marR="5080" algn="just">
              <a:lnSpc>
                <a:spcPct val="250000"/>
              </a:lnSpc>
              <a:spcBef>
                <a:spcPts val="5"/>
              </a:spcBef>
            </a:pPr>
            <a:r>
              <a:rPr sz="2000" dirty="0">
                <a:latin typeface="Arial MT"/>
                <a:cs typeface="Arial MT"/>
              </a:rPr>
              <a:t>dalam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proses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manejemen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risiko.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Ini diperlukan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karena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persepsi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risiko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dapat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bervariasi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pada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setiap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orang,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karena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perbedaan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asumsi,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konsep,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isu-isu,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dan kepentingan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tiap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orang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dalam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tim.</a:t>
            </a:r>
            <a:endParaRPr sz="20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200" dirty="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1575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2000" spc="-5" dirty="0">
                <a:latin typeface="Calibri"/>
                <a:cs typeface="Calibri"/>
              </a:rPr>
              <a:t>Pengelola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K3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fasyankes</a:t>
            </a:r>
            <a:r>
              <a:rPr sz="2000" spc="-10" dirty="0">
                <a:latin typeface="Calibri"/>
                <a:cs typeface="Calibri"/>
              </a:rPr>
              <a:t> dengan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pekerja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fasyankes</a:t>
            </a:r>
            <a:endParaRPr sz="20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Arial MT"/>
              <a:buChar char="•"/>
            </a:pPr>
            <a:endParaRPr sz="335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2000" spc="-15" dirty="0">
                <a:latin typeface="Calibri"/>
                <a:cs typeface="Calibri"/>
              </a:rPr>
              <a:t>Pekerja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</a:t>
            </a:r>
            <a:r>
              <a:rPr sz="2000" spc="-5" dirty="0">
                <a:latin typeface="Calibri"/>
                <a:cs typeface="Calibri"/>
              </a:rPr>
              <a:t> di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fasyankes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pihak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pengelola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K3</a:t>
            </a:r>
          </a:p>
          <a:p>
            <a:pPr lvl="1"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335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2000" spc="-10" dirty="0">
                <a:latin typeface="Calibri"/>
                <a:cs typeface="Calibri"/>
              </a:rPr>
              <a:t>Komunikasi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internal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38125" y="658750"/>
            <a:ext cx="1171575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solidFill>
                  <a:srgbClr val="000000"/>
                </a:solidFill>
                <a:latin typeface="Calibri Light"/>
                <a:cs typeface="Calibri Light"/>
              </a:rPr>
              <a:t>G.</a:t>
            </a:r>
            <a:r>
              <a:rPr sz="2800" b="0" spc="1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2800" b="0" spc="20" dirty="0">
                <a:solidFill>
                  <a:srgbClr val="000000"/>
                </a:solidFill>
                <a:latin typeface="Lucida Sans Unicode"/>
                <a:cs typeface="Lucida Sans Unicode"/>
              </a:rPr>
              <a:t>Pemantauan</a:t>
            </a:r>
            <a:r>
              <a:rPr sz="2800" b="0" spc="-2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2800" spc="150" dirty="0">
                <a:solidFill>
                  <a:srgbClr val="000000"/>
                </a:solidFill>
              </a:rPr>
              <a:t>RISIKO</a:t>
            </a:r>
            <a:r>
              <a:rPr sz="2800" spc="-50" dirty="0">
                <a:solidFill>
                  <a:srgbClr val="000000"/>
                </a:solidFill>
              </a:rPr>
              <a:t> </a:t>
            </a:r>
            <a:r>
              <a:rPr sz="2800" b="0" spc="-30" dirty="0">
                <a:solidFill>
                  <a:srgbClr val="000000"/>
                </a:solidFill>
                <a:latin typeface="Calibri Light"/>
                <a:cs typeface="Calibri Light"/>
              </a:rPr>
              <a:t>P</a:t>
            </a:r>
            <a:r>
              <a:rPr sz="2800" b="0" spc="-30" dirty="0">
                <a:solidFill>
                  <a:srgbClr val="000000"/>
                </a:solidFill>
                <a:latin typeface="Lucida Sans Unicode"/>
                <a:cs typeface="Lucida Sans Unicode"/>
              </a:rPr>
              <a:t>eninjauan </a:t>
            </a:r>
            <a:r>
              <a:rPr sz="2800" b="0" spc="-75" dirty="0">
                <a:solidFill>
                  <a:srgbClr val="000000"/>
                </a:solidFill>
                <a:latin typeface="Lucida Sans Unicode"/>
                <a:cs typeface="Lucida Sans Unicode"/>
              </a:rPr>
              <a:t>ulang</a:t>
            </a:r>
            <a:r>
              <a:rPr sz="2800" b="0" spc="-45" dirty="0">
                <a:solidFill>
                  <a:srgbClr val="000000"/>
                </a:solidFill>
                <a:latin typeface="Lucida Sans Unicode"/>
                <a:cs typeface="Lucida Sans Unicode"/>
              </a:rPr>
              <a:t> </a:t>
            </a:r>
            <a:r>
              <a:rPr sz="2800" spc="150" dirty="0">
                <a:solidFill>
                  <a:srgbClr val="000000"/>
                </a:solidFill>
              </a:rPr>
              <a:t>RISIKO</a:t>
            </a:r>
            <a:endParaRPr sz="2800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5027" y="1304925"/>
            <a:ext cx="11120120" cy="4248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10" dirty="0">
                <a:latin typeface="Calibri"/>
                <a:cs typeface="Calibri"/>
              </a:rPr>
              <a:t>Pemantauan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selama pengendalian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risiko </a:t>
            </a:r>
            <a:r>
              <a:rPr sz="2400" spc="-5" dirty="0">
                <a:latin typeface="Calibri"/>
                <a:cs typeface="Calibri"/>
              </a:rPr>
              <a:t>berlangsung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perlu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dilakukan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untuk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mengetahui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perubahan-perubahan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bisa </a:t>
            </a:r>
            <a:r>
              <a:rPr sz="2400" spc="-10" dirty="0">
                <a:latin typeface="Calibri"/>
                <a:cs typeface="Calibri"/>
              </a:rPr>
              <a:t>terjadi.</a:t>
            </a:r>
            <a:endParaRPr sz="2400" dirty="0">
              <a:latin typeface="Calibri"/>
              <a:cs typeface="Calibri"/>
            </a:endParaRPr>
          </a:p>
          <a:p>
            <a:pPr marL="241300" marR="871219" indent="-228600">
              <a:lnSpc>
                <a:spcPct val="15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10" dirty="0">
                <a:latin typeface="Calibri"/>
                <a:cs typeface="Calibri"/>
              </a:rPr>
              <a:t>Perubahan-perubahan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tersebut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kemudian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perlu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ditelaah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ulang</a:t>
            </a:r>
            <a:r>
              <a:rPr sz="2400" spc="-10" dirty="0">
                <a:latin typeface="Calibri"/>
                <a:cs typeface="Calibri"/>
              </a:rPr>
              <a:t> untuk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selanjutnya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dilakukan </a:t>
            </a:r>
            <a:r>
              <a:rPr sz="2400" spc="-10" dirty="0">
                <a:latin typeface="Calibri"/>
                <a:cs typeface="Calibri"/>
              </a:rPr>
              <a:t>perbaikan-perbaikan.</a:t>
            </a:r>
            <a:endParaRPr sz="2400" dirty="0">
              <a:latin typeface="Calibri"/>
              <a:cs typeface="Calibri"/>
            </a:endParaRPr>
          </a:p>
          <a:p>
            <a:pPr marL="241300" marR="302260" indent="-228600">
              <a:lnSpc>
                <a:spcPct val="150000"/>
              </a:lnSpc>
              <a:spcBef>
                <a:spcPts val="101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15" dirty="0">
                <a:latin typeface="Calibri"/>
                <a:cs typeface="Calibri"/>
              </a:rPr>
              <a:t>Pada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prinsipnya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pemantauan</a:t>
            </a:r>
            <a:r>
              <a:rPr sz="2400" spc="-5" dirty="0">
                <a:latin typeface="Calibri"/>
                <a:cs typeface="Calibri"/>
              </a:rPr>
              <a:t> dan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telaah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ulang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perlu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untuk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dilakukan</a:t>
            </a:r>
            <a:r>
              <a:rPr sz="2400" spc="-10" dirty="0">
                <a:latin typeface="Calibri"/>
                <a:cs typeface="Calibri"/>
              </a:rPr>
              <a:t> untuk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menjamin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terlaksananya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seluruh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proses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pengelolaan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risiko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spc="-5" dirty="0">
                <a:latin typeface="Calibri"/>
                <a:cs typeface="Calibri"/>
              </a:rPr>
              <a:t> optimal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195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10" dirty="0">
                <a:latin typeface="Calibri"/>
                <a:cs typeface="Calibri"/>
              </a:rPr>
              <a:t>Jika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ternyata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sudah</a:t>
            </a:r>
            <a:r>
              <a:rPr sz="2400" dirty="0">
                <a:latin typeface="Calibri"/>
                <a:cs typeface="Calibri"/>
              </a:rPr>
              <a:t> tidak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relevan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maka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perlu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dilakukan</a:t>
            </a:r>
            <a:r>
              <a:rPr sz="2400" spc="-10" dirty="0">
                <a:latin typeface="Calibri"/>
                <a:cs typeface="Calibri"/>
              </a:rPr>
              <a:t> proses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kembali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sesuai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siklus.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85750" y="648335"/>
            <a:ext cx="8753475" cy="3921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50" dirty="0">
                <a:solidFill>
                  <a:srgbClr val="000000"/>
                </a:solidFill>
                <a:latin typeface="Cambria"/>
                <a:cs typeface="Cambria"/>
              </a:rPr>
              <a:t>Pemantauan</a:t>
            </a:r>
            <a:r>
              <a:rPr sz="2400" spc="27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2400" spc="225" dirty="0">
                <a:solidFill>
                  <a:srgbClr val="000000"/>
                </a:solidFill>
                <a:latin typeface="Cambria"/>
                <a:cs typeface="Cambria"/>
              </a:rPr>
              <a:t>K3</a:t>
            </a:r>
            <a:r>
              <a:rPr sz="2400" spc="29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2400" spc="100" dirty="0">
                <a:solidFill>
                  <a:srgbClr val="000000"/>
                </a:solidFill>
                <a:latin typeface="Cambria"/>
                <a:cs typeface="Cambria"/>
              </a:rPr>
              <a:t>di</a:t>
            </a:r>
            <a:r>
              <a:rPr sz="2400" spc="29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2400" spc="160" dirty="0">
                <a:solidFill>
                  <a:srgbClr val="000000"/>
                </a:solidFill>
                <a:latin typeface="Cambria"/>
                <a:cs typeface="Cambria"/>
              </a:rPr>
              <a:t>Fasyankes</a:t>
            </a:r>
            <a:r>
              <a:rPr sz="2400" spc="29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2400" spc="125" dirty="0">
                <a:solidFill>
                  <a:srgbClr val="000000"/>
                </a:solidFill>
                <a:latin typeface="Cambria"/>
                <a:cs typeface="Cambria"/>
              </a:rPr>
              <a:t>dapat</a:t>
            </a:r>
            <a:r>
              <a:rPr sz="2400" spc="26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2400" spc="125" dirty="0">
                <a:solidFill>
                  <a:srgbClr val="000000"/>
                </a:solidFill>
                <a:latin typeface="Cambria"/>
                <a:cs typeface="Cambria"/>
              </a:rPr>
              <a:t>dilakukan</a:t>
            </a:r>
            <a:r>
              <a:rPr sz="2400" spc="29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2400" spc="130" dirty="0">
                <a:solidFill>
                  <a:srgbClr val="000000"/>
                </a:solidFill>
                <a:latin typeface="Cambria"/>
                <a:cs typeface="Cambria"/>
              </a:rPr>
              <a:t>melalui: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0554" y="1281747"/>
            <a:ext cx="11605895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125" dirty="0">
                <a:latin typeface="Cambria"/>
                <a:cs typeface="Cambria"/>
              </a:rPr>
              <a:t>Inspeksi</a:t>
            </a:r>
            <a:r>
              <a:rPr sz="2000" spc="150" dirty="0">
                <a:latin typeface="Cambria"/>
                <a:cs typeface="Cambria"/>
              </a:rPr>
              <a:t> </a:t>
            </a:r>
            <a:r>
              <a:rPr sz="2000" spc="105" dirty="0">
                <a:latin typeface="Cambria"/>
                <a:cs typeface="Cambria"/>
              </a:rPr>
              <a:t>(melihat,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25" dirty="0">
                <a:latin typeface="Cambria"/>
                <a:cs typeface="Cambria"/>
              </a:rPr>
              <a:t>mengenali</a:t>
            </a:r>
            <a:r>
              <a:rPr sz="2000" spc="155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potensi</a:t>
            </a:r>
            <a:r>
              <a:rPr sz="2000" spc="165" dirty="0">
                <a:latin typeface="Cambria"/>
                <a:cs typeface="Cambria"/>
              </a:rPr>
              <a:t> </a:t>
            </a:r>
            <a:r>
              <a:rPr sz="2000" spc="55" dirty="0">
                <a:latin typeface="Cambria"/>
                <a:cs typeface="Cambria"/>
              </a:rPr>
              <a:t>risiko)</a:t>
            </a:r>
            <a:r>
              <a:rPr sz="2000" spc="170" dirty="0">
                <a:latin typeface="Cambria"/>
                <a:cs typeface="Cambria"/>
              </a:rPr>
              <a:t> </a:t>
            </a:r>
            <a:r>
              <a:rPr sz="2000" spc="130" dirty="0">
                <a:latin typeface="Cambria"/>
                <a:cs typeface="Cambria"/>
              </a:rPr>
              <a:t>tempat</a:t>
            </a:r>
            <a:r>
              <a:rPr sz="2000" spc="165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kerja</a:t>
            </a:r>
            <a:r>
              <a:rPr sz="2000" spc="155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secara</a:t>
            </a:r>
            <a:r>
              <a:rPr sz="2000" spc="170" dirty="0">
                <a:latin typeface="Cambria"/>
                <a:cs typeface="Cambria"/>
              </a:rPr>
              <a:t> </a:t>
            </a:r>
            <a:r>
              <a:rPr sz="2000" spc="125" dirty="0">
                <a:latin typeface="Cambria"/>
                <a:cs typeface="Cambria"/>
              </a:rPr>
              <a:t>teratur.</a:t>
            </a:r>
            <a:endParaRPr sz="2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 MT"/>
              <a:buChar char="•"/>
            </a:pPr>
            <a:endParaRPr sz="1850" dirty="0">
              <a:latin typeface="Cambria"/>
              <a:cs typeface="Cambria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125" dirty="0">
                <a:latin typeface="Cambria"/>
                <a:cs typeface="Cambria"/>
              </a:rPr>
              <a:t>Inspeksi</a:t>
            </a:r>
            <a:r>
              <a:rPr sz="2000" spc="160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yang</a:t>
            </a:r>
            <a:r>
              <a:rPr sz="2000" spc="195" dirty="0">
                <a:latin typeface="Cambria"/>
                <a:cs typeface="Cambria"/>
              </a:rPr>
              <a:t> </a:t>
            </a:r>
            <a:r>
              <a:rPr sz="2000" spc="160" dirty="0">
                <a:latin typeface="Cambria"/>
                <a:cs typeface="Cambria"/>
              </a:rPr>
              <a:t>dilaksanakan </a:t>
            </a:r>
            <a:r>
              <a:rPr sz="2000" spc="100" dirty="0">
                <a:latin typeface="Cambria"/>
                <a:cs typeface="Cambria"/>
              </a:rPr>
              <a:t>oleh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00" dirty="0">
                <a:latin typeface="Cambria"/>
                <a:cs typeface="Cambria"/>
              </a:rPr>
              <a:t>Tim</a:t>
            </a:r>
            <a:r>
              <a:rPr sz="2000" spc="204" dirty="0">
                <a:latin typeface="Cambria"/>
                <a:cs typeface="Cambria"/>
              </a:rPr>
              <a:t> </a:t>
            </a:r>
            <a:r>
              <a:rPr sz="2000" spc="114" dirty="0">
                <a:latin typeface="Cambria"/>
                <a:cs typeface="Cambria"/>
              </a:rPr>
              <a:t>K3/pengelola</a:t>
            </a:r>
            <a:r>
              <a:rPr sz="2000" spc="160" dirty="0">
                <a:latin typeface="Cambria"/>
                <a:cs typeface="Cambria"/>
              </a:rPr>
              <a:t> </a:t>
            </a:r>
            <a:r>
              <a:rPr sz="2000" spc="155" dirty="0">
                <a:latin typeface="Cambria"/>
                <a:cs typeface="Cambria"/>
              </a:rPr>
              <a:t>K3</a:t>
            </a:r>
            <a:r>
              <a:rPr sz="2000" spc="185" dirty="0">
                <a:latin typeface="Cambria"/>
                <a:cs typeface="Cambria"/>
              </a:rPr>
              <a:t> </a:t>
            </a:r>
            <a:r>
              <a:rPr sz="2000" spc="85" dirty="0">
                <a:latin typeface="Cambria"/>
                <a:cs typeface="Cambria"/>
              </a:rPr>
              <a:t>di</a:t>
            </a:r>
            <a:r>
              <a:rPr sz="2000" spc="200" dirty="0">
                <a:latin typeface="Cambria"/>
                <a:cs typeface="Cambria"/>
              </a:rPr>
              <a:t> </a:t>
            </a:r>
            <a:r>
              <a:rPr sz="2000" spc="165" dirty="0">
                <a:latin typeface="Cambria"/>
                <a:cs typeface="Cambria"/>
              </a:rPr>
              <a:t>Fasyankes.</a:t>
            </a:r>
            <a:endParaRPr sz="2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1850" dirty="0">
              <a:latin typeface="Cambria"/>
              <a:cs typeface="Cambria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200" dirty="0">
                <a:latin typeface="Cambria"/>
                <a:cs typeface="Cambria"/>
              </a:rPr>
              <a:t>Masukan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00" dirty="0">
                <a:latin typeface="Cambria"/>
                <a:cs typeface="Cambria"/>
              </a:rPr>
              <a:t>dari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40" dirty="0">
                <a:latin typeface="Cambria"/>
                <a:cs typeface="Cambria"/>
              </a:rPr>
              <a:t>petugas</a:t>
            </a:r>
            <a:r>
              <a:rPr sz="2000" spc="150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yang</a:t>
            </a:r>
            <a:r>
              <a:rPr sz="2000" spc="200" dirty="0">
                <a:latin typeface="Cambria"/>
                <a:cs typeface="Cambria"/>
              </a:rPr>
              <a:t> </a:t>
            </a:r>
            <a:r>
              <a:rPr sz="2000" spc="170" dirty="0">
                <a:latin typeface="Cambria"/>
                <a:cs typeface="Cambria"/>
              </a:rPr>
              <a:t>melakukan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60" dirty="0">
                <a:latin typeface="Cambria"/>
                <a:cs typeface="Cambria"/>
              </a:rPr>
              <a:t>tugas</a:t>
            </a:r>
            <a:r>
              <a:rPr sz="2000" spc="195" dirty="0">
                <a:latin typeface="Cambria"/>
                <a:cs typeface="Cambria"/>
              </a:rPr>
              <a:t> </a:t>
            </a:r>
            <a:r>
              <a:rPr sz="2000" spc="85" dirty="0">
                <a:latin typeface="Cambria"/>
                <a:cs typeface="Cambria"/>
              </a:rPr>
              <a:t>di</a:t>
            </a:r>
            <a:r>
              <a:rPr sz="2000" spc="190" dirty="0">
                <a:latin typeface="Cambria"/>
                <a:cs typeface="Cambria"/>
              </a:rPr>
              <a:t> </a:t>
            </a:r>
            <a:r>
              <a:rPr sz="2000" spc="130" dirty="0">
                <a:latin typeface="Cambria"/>
                <a:cs typeface="Cambria"/>
              </a:rPr>
              <a:t>tempat</a:t>
            </a:r>
            <a:r>
              <a:rPr sz="2000" spc="170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yang</a:t>
            </a:r>
            <a:r>
              <a:rPr sz="2000" spc="200" dirty="0">
                <a:latin typeface="Cambria"/>
                <a:cs typeface="Cambria"/>
              </a:rPr>
              <a:t> </a:t>
            </a:r>
            <a:r>
              <a:rPr sz="2000" spc="120" dirty="0">
                <a:latin typeface="Cambria"/>
                <a:cs typeface="Cambria"/>
              </a:rPr>
              <a:t>diperiksa.</a:t>
            </a:r>
            <a:endParaRPr sz="2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 MT"/>
              <a:buChar char="•"/>
            </a:pPr>
            <a:endParaRPr sz="1850" dirty="0">
              <a:latin typeface="Cambria"/>
              <a:cs typeface="Cambria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135" dirty="0">
                <a:latin typeface="Cambria"/>
                <a:cs typeface="Cambria"/>
              </a:rPr>
              <a:t>Daftar</a:t>
            </a:r>
            <a:r>
              <a:rPr sz="2000" spc="195" dirty="0">
                <a:latin typeface="Cambria"/>
                <a:cs typeface="Cambria"/>
              </a:rPr>
              <a:t> </a:t>
            </a:r>
            <a:r>
              <a:rPr sz="2000" spc="120" dirty="0">
                <a:latin typeface="Cambria"/>
                <a:cs typeface="Cambria"/>
              </a:rPr>
              <a:t>periksa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95" dirty="0">
                <a:latin typeface="Cambria"/>
                <a:cs typeface="Cambria"/>
              </a:rPr>
              <a:t>(</a:t>
            </a:r>
            <a:r>
              <a:rPr sz="2000" i="1" spc="95" dirty="0">
                <a:latin typeface="Cambria"/>
                <a:cs typeface="Cambria"/>
              </a:rPr>
              <a:t>check</a:t>
            </a:r>
            <a:r>
              <a:rPr sz="2000" i="1" spc="145" dirty="0">
                <a:latin typeface="Cambria"/>
                <a:cs typeface="Cambria"/>
              </a:rPr>
              <a:t> </a:t>
            </a:r>
            <a:r>
              <a:rPr sz="2000" i="1" spc="20" dirty="0">
                <a:latin typeface="Cambria"/>
                <a:cs typeface="Cambria"/>
              </a:rPr>
              <a:t>list</a:t>
            </a:r>
            <a:r>
              <a:rPr sz="2000" spc="20" dirty="0">
                <a:latin typeface="Cambria"/>
                <a:cs typeface="Cambria"/>
              </a:rPr>
              <a:t>)</a:t>
            </a:r>
            <a:r>
              <a:rPr sz="2000" spc="260" dirty="0">
                <a:latin typeface="Cambria"/>
                <a:cs typeface="Cambria"/>
              </a:rPr>
              <a:t> </a:t>
            </a:r>
            <a:r>
              <a:rPr sz="2000" spc="125" dirty="0">
                <a:latin typeface="Cambria"/>
                <a:cs typeface="Cambria"/>
              </a:rPr>
              <a:t>tempat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kerja</a:t>
            </a:r>
            <a:r>
              <a:rPr sz="2000" spc="165" dirty="0">
                <a:latin typeface="Cambria"/>
                <a:cs typeface="Cambria"/>
              </a:rPr>
              <a:t> </a:t>
            </a:r>
            <a:r>
              <a:rPr sz="2000" spc="120" dirty="0">
                <a:latin typeface="Cambria"/>
                <a:cs typeface="Cambria"/>
              </a:rPr>
              <a:t>telah</a:t>
            </a:r>
            <a:r>
              <a:rPr sz="2000" spc="200" dirty="0">
                <a:latin typeface="Cambria"/>
                <a:cs typeface="Cambria"/>
              </a:rPr>
              <a:t> </a:t>
            </a:r>
            <a:r>
              <a:rPr sz="2000" spc="175" dirty="0">
                <a:latin typeface="Cambria"/>
                <a:cs typeface="Cambria"/>
              </a:rPr>
              <a:t>disusun</a:t>
            </a:r>
            <a:r>
              <a:rPr sz="2000" spc="170" dirty="0">
                <a:latin typeface="Cambria"/>
                <a:cs typeface="Cambria"/>
              </a:rPr>
              <a:t> </a:t>
            </a:r>
            <a:r>
              <a:rPr sz="2000" spc="195" dirty="0">
                <a:latin typeface="Cambria"/>
                <a:cs typeface="Cambria"/>
              </a:rPr>
              <a:t>untuk</a:t>
            </a:r>
            <a:r>
              <a:rPr sz="2000" spc="210" dirty="0">
                <a:latin typeface="Cambria"/>
                <a:cs typeface="Cambria"/>
              </a:rPr>
              <a:t> </a:t>
            </a:r>
            <a:r>
              <a:rPr sz="2000" spc="165" dirty="0">
                <a:latin typeface="Cambria"/>
                <a:cs typeface="Cambria"/>
              </a:rPr>
              <a:t>digunakan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55" dirty="0">
                <a:latin typeface="Cambria"/>
                <a:cs typeface="Cambria"/>
              </a:rPr>
              <a:t>pada</a:t>
            </a:r>
            <a:r>
              <a:rPr sz="2000" spc="185" dirty="0">
                <a:latin typeface="Cambria"/>
                <a:cs typeface="Cambria"/>
              </a:rPr>
              <a:t> </a:t>
            </a:r>
            <a:r>
              <a:rPr sz="2000" spc="155" dirty="0">
                <a:latin typeface="Cambria"/>
                <a:cs typeface="Cambria"/>
              </a:rPr>
              <a:t>saat</a:t>
            </a:r>
            <a:r>
              <a:rPr sz="2000" spc="195" dirty="0">
                <a:latin typeface="Cambria"/>
                <a:cs typeface="Cambria"/>
              </a:rPr>
              <a:t> </a:t>
            </a:r>
            <a:r>
              <a:rPr sz="2000" spc="140" dirty="0">
                <a:latin typeface="Cambria"/>
                <a:cs typeface="Cambria"/>
              </a:rPr>
              <a:t>inspeksi.</a:t>
            </a:r>
            <a:endParaRPr sz="2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 MT"/>
              <a:buChar char="•"/>
            </a:pPr>
            <a:endParaRPr sz="1850" dirty="0">
              <a:latin typeface="Cambria"/>
              <a:cs typeface="Cambria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145" dirty="0">
                <a:latin typeface="Cambria"/>
                <a:cs typeface="Cambria"/>
              </a:rPr>
              <a:t>Tindakan</a:t>
            </a:r>
            <a:r>
              <a:rPr sz="2000" spc="200" dirty="0">
                <a:latin typeface="Cambria"/>
                <a:cs typeface="Cambria"/>
              </a:rPr>
              <a:t> </a:t>
            </a:r>
            <a:r>
              <a:rPr sz="2000" spc="90" dirty="0">
                <a:latin typeface="Cambria"/>
                <a:cs typeface="Cambria"/>
              </a:rPr>
              <a:t>korektif</a:t>
            </a:r>
            <a:r>
              <a:rPr sz="2000" spc="170" dirty="0">
                <a:latin typeface="Cambria"/>
                <a:cs typeface="Cambria"/>
              </a:rPr>
              <a:t> </a:t>
            </a:r>
            <a:r>
              <a:rPr sz="2000" spc="150" dirty="0">
                <a:latin typeface="Cambria"/>
                <a:cs typeface="Cambria"/>
              </a:rPr>
              <a:t>dipantau</a:t>
            </a:r>
            <a:r>
              <a:rPr sz="2000" spc="195" dirty="0">
                <a:latin typeface="Cambria"/>
                <a:cs typeface="Cambria"/>
              </a:rPr>
              <a:t> untuk </a:t>
            </a:r>
            <a:r>
              <a:rPr sz="2000" spc="165" dirty="0">
                <a:latin typeface="Cambria"/>
                <a:cs typeface="Cambria"/>
              </a:rPr>
              <a:t>menentukan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10" dirty="0">
                <a:latin typeface="Cambria"/>
                <a:cs typeface="Cambria"/>
              </a:rPr>
              <a:t>efektivitasnya.</a:t>
            </a:r>
            <a:endParaRPr sz="2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850" dirty="0">
              <a:latin typeface="Cambria"/>
              <a:cs typeface="Cambria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130" dirty="0">
                <a:latin typeface="Cambria"/>
                <a:cs typeface="Cambria"/>
              </a:rPr>
              <a:t>Laporan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30" dirty="0">
                <a:latin typeface="Cambria"/>
                <a:cs typeface="Cambria"/>
              </a:rPr>
              <a:t>inspeksi</a:t>
            </a:r>
            <a:r>
              <a:rPr sz="2000" spc="155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yang</a:t>
            </a:r>
            <a:r>
              <a:rPr sz="2000" spc="195" dirty="0">
                <a:latin typeface="Cambria"/>
                <a:cs typeface="Cambria"/>
              </a:rPr>
              <a:t> </a:t>
            </a:r>
            <a:r>
              <a:rPr sz="2000" spc="155" dirty="0">
                <a:latin typeface="Cambria"/>
                <a:cs typeface="Cambria"/>
              </a:rPr>
              <a:t>diajukan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45" dirty="0">
                <a:latin typeface="Cambria"/>
                <a:cs typeface="Cambria"/>
              </a:rPr>
              <a:t>kepada</a:t>
            </a:r>
            <a:r>
              <a:rPr sz="2000" spc="165" dirty="0">
                <a:latin typeface="Cambria"/>
                <a:cs typeface="Cambria"/>
              </a:rPr>
              <a:t> </a:t>
            </a:r>
            <a:r>
              <a:rPr sz="2000" spc="145" dirty="0">
                <a:latin typeface="Cambria"/>
                <a:cs typeface="Cambria"/>
              </a:rPr>
              <a:t>pimpinan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60" dirty="0">
                <a:latin typeface="Cambria"/>
                <a:cs typeface="Cambria"/>
              </a:rPr>
              <a:t>Fasyankes</a:t>
            </a:r>
            <a:r>
              <a:rPr sz="2000" spc="190" dirty="0">
                <a:latin typeface="Cambria"/>
                <a:cs typeface="Cambria"/>
              </a:rPr>
              <a:t> </a:t>
            </a:r>
            <a:r>
              <a:rPr sz="2000" spc="175" dirty="0">
                <a:latin typeface="Cambria"/>
                <a:cs typeface="Cambria"/>
              </a:rPr>
              <a:t>atau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50" dirty="0">
                <a:latin typeface="Cambria"/>
                <a:cs typeface="Cambria"/>
              </a:rPr>
              <a:t>penanggung</a:t>
            </a:r>
            <a:r>
              <a:rPr sz="2000" spc="165" dirty="0">
                <a:latin typeface="Cambria"/>
                <a:cs typeface="Cambria"/>
              </a:rPr>
              <a:t> </a:t>
            </a:r>
            <a:r>
              <a:rPr sz="2000" spc="120" dirty="0">
                <a:latin typeface="Cambria"/>
                <a:cs typeface="Cambria"/>
              </a:rPr>
              <a:t>jawab</a:t>
            </a:r>
            <a:endParaRPr sz="2000" dirty="0">
              <a:latin typeface="Cambria"/>
              <a:cs typeface="Cambria"/>
            </a:endParaRPr>
          </a:p>
          <a:p>
            <a:pPr marL="241300">
              <a:lnSpc>
                <a:spcPct val="100000"/>
              </a:lnSpc>
              <a:spcBef>
                <a:spcPts val="1200"/>
              </a:spcBef>
            </a:pPr>
            <a:r>
              <a:rPr sz="2000" spc="165" dirty="0">
                <a:latin typeface="Cambria"/>
                <a:cs typeface="Cambria"/>
              </a:rPr>
              <a:t>Fasyankes.</a:t>
            </a:r>
            <a:endParaRPr sz="2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Cambria"/>
              <a:cs typeface="Cambria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150" dirty="0">
                <a:latin typeface="Cambria"/>
                <a:cs typeface="Cambria"/>
              </a:rPr>
              <a:t>Evaluasi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30" dirty="0">
                <a:latin typeface="Cambria"/>
                <a:cs typeface="Cambria"/>
              </a:rPr>
              <a:t>kegiatan</a:t>
            </a:r>
            <a:r>
              <a:rPr sz="2000" spc="170" dirty="0">
                <a:latin typeface="Cambria"/>
                <a:cs typeface="Cambria"/>
              </a:rPr>
              <a:t> </a:t>
            </a:r>
            <a:r>
              <a:rPr sz="2000" spc="140" dirty="0">
                <a:latin typeface="Cambria"/>
                <a:cs typeface="Cambria"/>
              </a:rPr>
              <a:t>dapat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55" dirty="0">
                <a:latin typeface="Cambria"/>
                <a:cs typeface="Cambria"/>
              </a:rPr>
              <a:t>dilakukan</a:t>
            </a:r>
            <a:r>
              <a:rPr sz="2000" spc="180" dirty="0">
                <a:latin typeface="Cambria"/>
                <a:cs typeface="Cambria"/>
              </a:rPr>
              <a:t> </a:t>
            </a:r>
            <a:r>
              <a:rPr sz="2000" spc="140" dirty="0">
                <a:latin typeface="Cambria"/>
                <a:cs typeface="Cambria"/>
              </a:rPr>
              <a:t>minimal</a:t>
            </a:r>
            <a:r>
              <a:rPr sz="2000" spc="175" dirty="0">
                <a:latin typeface="Cambria"/>
                <a:cs typeface="Cambria"/>
              </a:rPr>
              <a:t> </a:t>
            </a:r>
            <a:r>
              <a:rPr sz="2000" spc="135" dirty="0">
                <a:latin typeface="Cambria"/>
                <a:cs typeface="Cambria"/>
              </a:rPr>
              <a:t>1</a:t>
            </a:r>
            <a:r>
              <a:rPr sz="2000" spc="185" dirty="0">
                <a:latin typeface="Cambria"/>
                <a:cs typeface="Cambria"/>
              </a:rPr>
              <a:t> </a:t>
            </a:r>
            <a:r>
              <a:rPr sz="2000" spc="60" dirty="0">
                <a:latin typeface="Cambria"/>
                <a:cs typeface="Cambria"/>
              </a:rPr>
              <a:t>(satu)</a:t>
            </a:r>
            <a:r>
              <a:rPr sz="2000" spc="195" dirty="0">
                <a:latin typeface="Cambria"/>
                <a:cs typeface="Cambria"/>
              </a:rPr>
              <a:t> </a:t>
            </a:r>
            <a:r>
              <a:rPr sz="2000" spc="120" dirty="0">
                <a:latin typeface="Cambria"/>
                <a:cs typeface="Cambria"/>
              </a:rPr>
              <a:t>kali</a:t>
            </a:r>
            <a:r>
              <a:rPr sz="2000" spc="185" dirty="0">
                <a:latin typeface="Cambria"/>
                <a:cs typeface="Cambria"/>
              </a:rPr>
              <a:t> </a:t>
            </a:r>
            <a:r>
              <a:rPr sz="2000" spc="155" dirty="0">
                <a:latin typeface="Cambria"/>
                <a:cs typeface="Cambria"/>
              </a:rPr>
              <a:t>dalam</a:t>
            </a:r>
            <a:r>
              <a:rPr sz="2000" spc="170" dirty="0">
                <a:latin typeface="Cambria"/>
                <a:cs typeface="Cambria"/>
              </a:rPr>
              <a:t> setahun</a:t>
            </a:r>
            <a:endParaRPr sz="20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0500" y="158904"/>
            <a:ext cx="11856720" cy="6590665"/>
            <a:chOff x="190500" y="158904"/>
            <a:chExt cx="11856720" cy="6590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2692" y="167640"/>
              <a:ext cx="11746230" cy="62750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34696" y="187452"/>
              <a:ext cx="11684635" cy="6213475"/>
            </a:xfrm>
            <a:custGeom>
              <a:avLst/>
              <a:gdLst/>
              <a:ahLst/>
              <a:cxnLst/>
              <a:rect l="l" t="t" r="r" b="b"/>
              <a:pathLst>
                <a:path w="11684635" h="6213475">
                  <a:moveTo>
                    <a:pt x="0" y="6213348"/>
                  </a:moveTo>
                  <a:lnTo>
                    <a:pt x="11684508" y="6213348"/>
                  </a:lnTo>
                  <a:lnTo>
                    <a:pt x="11684508" y="0"/>
                  </a:lnTo>
                  <a:lnTo>
                    <a:pt x="0" y="0"/>
                  </a:lnTo>
                  <a:lnTo>
                    <a:pt x="0" y="6213348"/>
                  </a:lnTo>
                  <a:close/>
                </a:path>
              </a:pathLst>
            </a:custGeom>
            <a:ln w="9525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2933700" y="2716213"/>
            <a:ext cx="7342188" cy="450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0A1107"/>
                </a:solidFill>
                <a:latin typeface="Georgia"/>
                <a:cs typeface="Georgia"/>
              </a:rPr>
              <a:t>CONTOH</a:t>
            </a:r>
            <a:r>
              <a:rPr sz="2800" spc="195" dirty="0">
                <a:solidFill>
                  <a:srgbClr val="0A1107"/>
                </a:solidFill>
                <a:latin typeface="Georgia"/>
                <a:cs typeface="Georgia"/>
              </a:rPr>
              <a:t> </a:t>
            </a:r>
            <a:r>
              <a:rPr sz="2800" spc="55" dirty="0">
                <a:solidFill>
                  <a:srgbClr val="0A1107"/>
                </a:solidFill>
                <a:latin typeface="Georgia"/>
                <a:cs typeface="Georgia"/>
              </a:rPr>
              <a:t>FORM</a:t>
            </a:r>
            <a:r>
              <a:rPr sz="2800" spc="195" dirty="0">
                <a:solidFill>
                  <a:srgbClr val="0A1107"/>
                </a:solidFill>
                <a:latin typeface="Georgia"/>
                <a:cs typeface="Georgia"/>
              </a:rPr>
              <a:t> </a:t>
            </a:r>
            <a:r>
              <a:rPr sz="2800" spc="20" dirty="0">
                <a:solidFill>
                  <a:srgbClr val="0A1107"/>
                </a:solidFill>
                <a:latin typeface="Georgia"/>
                <a:cs typeface="Georgia"/>
              </a:rPr>
              <a:t>MANAJEMEN</a:t>
            </a:r>
            <a:r>
              <a:rPr sz="2800" spc="235" dirty="0">
                <a:solidFill>
                  <a:srgbClr val="0A1107"/>
                </a:solidFill>
                <a:latin typeface="Georgia"/>
                <a:cs typeface="Georgia"/>
              </a:rPr>
              <a:t> </a:t>
            </a:r>
            <a:r>
              <a:rPr sz="2800" spc="65" dirty="0">
                <a:solidFill>
                  <a:srgbClr val="0A1107"/>
                </a:solidFill>
                <a:latin typeface="Georgia"/>
                <a:cs typeface="Georgia"/>
              </a:rPr>
              <a:t>RISIKO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94579" y="202438"/>
            <a:ext cx="294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Latihan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:</a:t>
            </a:r>
            <a:r>
              <a:rPr sz="1800" b="1" spc="-5" dirty="0">
                <a:latin typeface="Calibri"/>
                <a:cs typeface="Calibri"/>
              </a:rPr>
              <a:t> Mengisi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form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HIRADC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6202" y="5166486"/>
          <a:ext cx="11603355" cy="1500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2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0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0062">
                <a:tc>
                  <a:txBody>
                    <a:bodyPr/>
                    <a:lstStyle/>
                    <a:p>
                      <a:pPr marL="5715">
                        <a:lnSpc>
                          <a:spcPts val="1870"/>
                        </a:lnSpc>
                      </a:pPr>
                      <a:r>
                        <a:rPr sz="1600" b="1" spc="-15" dirty="0">
                          <a:latin typeface="Calibri"/>
                          <a:cs typeface="Calibri"/>
                        </a:rPr>
                        <a:t>Bahaya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113">
                <a:tc>
                  <a:txBody>
                    <a:bodyPr/>
                    <a:lstStyle/>
                    <a:p>
                      <a:pPr marL="5715">
                        <a:lnSpc>
                          <a:spcPts val="187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Fisika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87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Contoh: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terjatuh,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terpeleset,</a:t>
                      </a:r>
                      <a:r>
                        <a:rPr sz="1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terjepit,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tertabrak,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tertusuk,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tersengat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listrik, dll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088">
                <a:tc>
                  <a:txBody>
                    <a:bodyPr/>
                    <a:lstStyle/>
                    <a:p>
                      <a:pPr marL="5715">
                        <a:lnSpc>
                          <a:spcPts val="187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Kimia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87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Contoh: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terpapar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5" dirty="0">
                          <a:latin typeface="Calibri"/>
                          <a:cs typeface="Calibri"/>
                        </a:rPr>
                        <a:t>fume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terpercik</a:t>
                      </a:r>
                      <a:r>
                        <a:rPr sz="16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bahan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kimia,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menghirup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bahan kimia,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dll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075">
                <a:tc>
                  <a:txBody>
                    <a:bodyPr/>
                    <a:lstStyle/>
                    <a:p>
                      <a:pPr marL="5715">
                        <a:lnSpc>
                          <a:spcPts val="187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Biologi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87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Contoh: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tertular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penyakit,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terinfeksi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kuman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virus,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dll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075">
                <a:tc>
                  <a:txBody>
                    <a:bodyPr/>
                    <a:lstStyle/>
                    <a:p>
                      <a:pPr marL="5715">
                        <a:lnSpc>
                          <a:spcPts val="1870"/>
                        </a:lnSpc>
                      </a:pPr>
                      <a:r>
                        <a:rPr sz="1600" spc="-15" dirty="0">
                          <a:latin typeface="Calibri"/>
                          <a:cs typeface="Calibri"/>
                        </a:rPr>
                        <a:t>Ergonomi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87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Contoh: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pergerakan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berulang,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posisi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duduk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/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berdiri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terlalu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lama,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manual handling,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dll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075">
                <a:tc>
                  <a:txBody>
                    <a:bodyPr/>
                    <a:lstStyle/>
                    <a:p>
                      <a:pPr marL="5715">
                        <a:lnSpc>
                          <a:spcPts val="1870"/>
                        </a:lnSpc>
                      </a:pPr>
                      <a:r>
                        <a:rPr sz="1600" spc="-15" dirty="0">
                          <a:latin typeface="Calibri"/>
                          <a:cs typeface="Calibri"/>
                        </a:rPr>
                        <a:t>Psikososial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87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Contoh: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stres,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beban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kerja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tidak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sesuai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kemampuan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kerja,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dll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175260" y="1258824"/>
            <a:ext cx="11841480" cy="3388360"/>
            <a:chOff x="175260" y="1258824"/>
            <a:chExt cx="11841480" cy="33883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60" y="1258824"/>
              <a:ext cx="11841480" cy="33878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925082" y="1791207"/>
              <a:ext cx="619760" cy="1164590"/>
            </a:xfrm>
            <a:custGeom>
              <a:avLst/>
              <a:gdLst/>
              <a:ahLst/>
              <a:cxnLst/>
              <a:rect l="l" t="t" r="r" b="b"/>
              <a:pathLst>
                <a:path w="619759" h="1164589">
                  <a:moveTo>
                    <a:pt x="390296" y="712368"/>
                  </a:moveTo>
                  <a:lnTo>
                    <a:pt x="386969" y="655866"/>
                  </a:lnTo>
                  <a:lnTo>
                    <a:pt x="377672" y="603504"/>
                  </a:lnTo>
                  <a:lnTo>
                    <a:pt x="378561" y="597281"/>
                  </a:lnTo>
                  <a:lnTo>
                    <a:pt x="379831" y="584327"/>
                  </a:lnTo>
                  <a:lnTo>
                    <a:pt x="381101" y="526262"/>
                  </a:lnTo>
                  <a:lnTo>
                    <a:pt x="375170" y="473062"/>
                  </a:lnTo>
                  <a:lnTo>
                    <a:pt x="363131" y="430504"/>
                  </a:lnTo>
                  <a:lnTo>
                    <a:pt x="346049" y="404368"/>
                  </a:lnTo>
                  <a:lnTo>
                    <a:pt x="344055" y="382231"/>
                  </a:lnTo>
                  <a:lnTo>
                    <a:pt x="336524" y="342938"/>
                  </a:lnTo>
                  <a:lnTo>
                    <a:pt x="315963" y="301155"/>
                  </a:lnTo>
                  <a:lnTo>
                    <a:pt x="299262" y="295567"/>
                  </a:lnTo>
                  <a:lnTo>
                    <a:pt x="283057" y="309359"/>
                  </a:lnTo>
                  <a:lnTo>
                    <a:pt x="269341" y="342011"/>
                  </a:lnTo>
                  <a:lnTo>
                    <a:pt x="266458" y="331673"/>
                  </a:lnTo>
                  <a:lnTo>
                    <a:pt x="263194" y="322414"/>
                  </a:lnTo>
                  <a:lnTo>
                    <a:pt x="259562" y="314312"/>
                  </a:lnTo>
                  <a:lnTo>
                    <a:pt x="255625" y="307467"/>
                  </a:lnTo>
                  <a:lnTo>
                    <a:pt x="240525" y="295109"/>
                  </a:lnTo>
                  <a:lnTo>
                    <a:pt x="225539" y="301091"/>
                  </a:lnTo>
                  <a:lnTo>
                    <a:pt x="212382" y="323684"/>
                  </a:lnTo>
                  <a:lnTo>
                    <a:pt x="202793" y="361188"/>
                  </a:lnTo>
                  <a:lnTo>
                    <a:pt x="200215" y="354050"/>
                  </a:lnTo>
                  <a:lnTo>
                    <a:pt x="197485" y="347510"/>
                  </a:lnTo>
                  <a:lnTo>
                    <a:pt x="194602" y="341579"/>
                  </a:lnTo>
                  <a:lnTo>
                    <a:pt x="191617" y="336296"/>
                  </a:lnTo>
                  <a:lnTo>
                    <a:pt x="173266" y="319709"/>
                  </a:lnTo>
                  <a:lnTo>
                    <a:pt x="154889" y="325589"/>
                  </a:lnTo>
                  <a:lnTo>
                    <a:pt x="138582" y="351967"/>
                  </a:lnTo>
                  <a:lnTo>
                    <a:pt x="126466" y="396875"/>
                  </a:lnTo>
                  <a:lnTo>
                    <a:pt x="117271" y="383540"/>
                  </a:lnTo>
                  <a:lnTo>
                    <a:pt x="107569" y="375056"/>
                  </a:lnTo>
                  <a:lnTo>
                    <a:pt x="97523" y="371538"/>
                  </a:lnTo>
                  <a:lnTo>
                    <a:pt x="87350" y="373126"/>
                  </a:lnTo>
                  <a:lnTo>
                    <a:pt x="53314" y="423316"/>
                  </a:lnTo>
                  <a:lnTo>
                    <a:pt x="42011" y="468439"/>
                  </a:lnTo>
                  <a:lnTo>
                    <a:pt x="35674" y="522325"/>
                  </a:lnTo>
                  <a:lnTo>
                    <a:pt x="35153" y="581533"/>
                  </a:lnTo>
                  <a:lnTo>
                    <a:pt x="34899" y="584327"/>
                  </a:lnTo>
                  <a:lnTo>
                    <a:pt x="10642" y="620395"/>
                  </a:lnTo>
                  <a:lnTo>
                    <a:pt x="0" y="687832"/>
                  </a:lnTo>
                  <a:lnTo>
                    <a:pt x="939" y="733653"/>
                  </a:lnTo>
                  <a:lnTo>
                    <a:pt x="7429" y="775042"/>
                  </a:lnTo>
                  <a:lnTo>
                    <a:pt x="19024" y="806704"/>
                  </a:lnTo>
                  <a:lnTo>
                    <a:pt x="13893" y="827544"/>
                  </a:lnTo>
                  <a:lnTo>
                    <a:pt x="10401" y="850963"/>
                  </a:lnTo>
                  <a:lnTo>
                    <a:pt x="8636" y="876109"/>
                  </a:lnTo>
                  <a:lnTo>
                    <a:pt x="8737" y="902081"/>
                  </a:lnTo>
                  <a:lnTo>
                    <a:pt x="13589" y="947077"/>
                  </a:lnTo>
                  <a:lnTo>
                    <a:pt x="23431" y="981735"/>
                  </a:lnTo>
                  <a:lnTo>
                    <a:pt x="36842" y="1002690"/>
                  </a:lnTo>
                  <a:lnTo>
                    <a:pt x="52425" y="1006602"/>
                  </a:lnTo>
                  <a:lnTo>
                    <a:pt x="71843" y="1072705"/>
                  </a:lnTo>
                  <a:lnTo>
                    <a:pt x="96050" y="1107122"/>
                  </a:lnTo>
                  <a:lnTo>
                    <a:pt x="122720" y="1111364"/>
                  </a:lnTo>
                  <a:lnTo>
                    <a:pt x="148818" y="1083056"/>
                  </a:lnTo>
                  <a:lnTo>
                    <a:pt x="155397" y="1107998"/>
                  </a:lnTo>
                  <a:lnTo>
                    <a:pt x="163233" y="1128991"/>
                  </a:lnTo>
                  <a:lnTo>
                    <a:pt x="172097" y="1145628"/>
                  </a:lnTo>
                  <a:lnTo>
                    <a:pt x="181838" y="1157478"/>
                  </a:lnTo>
                  <a:lnTo>
                    <a:pt x="205955" y="1164475"/>
                  </a:lnTo>
                  <a:lnTo>
                    <a:pt x="228295" y="1143533"/>
                  </a:lnTo>
                  <a:lnTo>
                    <a:pt x="246430" y="1098600"/>
                  </a:lnTo>
                  <a:lnTo>
                    <a:pt x="257911" y="1033653"/>
                  </a:lnTo>
                  <a:lnTo>
                    <a:pt x="264223" y="1043914"/>
                  </a:lnTo>
                  <a:lnTo>
                    <a:pt x="270929" y="1051369"/>
                  </a:lnTo>
                  <a:lnTo>
                    <a:pt x="277914" y="1055979"/>
                  </a:lnTo>
                  <a:lnTo>
                    <a:pt x="285089" y="1057656"/>
                  </a:lnTo>
                  <a:lnTo>
                    <a:pt x="305447" y="1045743"/>
                  </a:lnTo>
                  <a:lnTo>
                    <a:pt x="322148" y="1012215"/>
                  </a:lnTo>
                  <a:lnTo>
                    <a:pt x="333502" y="962126"/>
                  </a:lnTo>
                  <a:lnTo>
                    <a:pt x="337794" y="900557"/>
                  </a:lnTo>
                  <a:lnTo>
                    <a:pt x="345465" y="895654"/>
                  </a:lnTo>
                  <a:lnTo>
                    <a:pt x="379806" y="820724"/>
                  </a:lnTo>
                  <a:lnTo>
                    <a:pt x="387845" y="768756"/>
                  </a:lnTo>
                  <a:lnTo>
                    <a:pt x="390296" y="712368"/>
                  </a:lnTo>
                  <a:close/>
                </a:path>
                <a:path w="619759" h="1164589">
                  <a:moveTo>
                    <a:pt x="547598" y="154432"/>
                  </a:moveTo>
                  <a:lnTo>
                    <a:pt x="545896" y="146011"/>
                  </a:lnTo>
                  <a:lnTo>
                    <a:pt x="541274" y="139103"/>
                  </a:lnTo>
                  <a:lnTo>
                    <a:pt x="534416" y="134429"/>
                  </a:lnTo>
                  <a:lnTo>
                    <a:pt x="526008" y="132715"/>
                  </a:lnTo>
                  <a:lnTo>
                    <a:pt x="517525" y="134429"/>
                  </a:lnTo>
                  <a:lnTo>
                    <a:pt x="510616" y="139103"/>
                  </a:lnTo>
                  <a:lnTo>
                    <a:pt x="505980" y="146011"/>
                  </a:lnTo>
                  <a:lnTo>
                    <a:pt x="504291" y="154432"/>
                  </a:lnTo>
                  <a:lnTo>
                    <a:pt x="505980" y="162864"/>
                  </a:lnTo>
                  <a:lnTo>
                    <a:pt x="510616" y="169773"/>
                  </a:lnTo>
                  <a:lnTo>
                    <a:pt x="517525" y="174447"/>
                  </a:lnTo>
                  <a:lnTo>
                    <a:pt x="526008" y="176149"/>
                  </a:lnTo>
                  <a:lnTo>
                    <a:pt x="534416" y="174434"/>
                  </a:lnTo>
                  <a:lnTo>
                    <a:pt x="541274" y="169773"/>
                  </a:lnTo>
                  <a:lnTo>
                    <a:pt x="545896" y="162864"/>
                  </a:lnTo>
                  <a:lnTo>
                    <a:pt x="547598" y="154432"/>
                  </a:lnTo>
                  <a:close/>
                </a:path>
                <a:path w="619759" h="1164589">
                  <a:moveTo>
                    <a:pt x="619734" y="4826"/>
                  </a:moveTo>
                  <a:lnTo>
                    <a:pt x="614908" y="0"/>
                  </a:lnTo>
                  <a:lnTo>
                    <a:pt x="602970" y="0"/>
                  </a:lnTo>
                  <a:lnTo>
                    <a:pt x="598144" y="4826"/>
                  </a:lnTo>
                  <a:lnTo>
                    <a:pt x="598144" y="16764"/>
                  </a:lnTo>
                  <a:lnTo>
                    <a:pt x="602970" y="21590"/>
                  </a:lnTo>
                  <a:lnTo>
                    <a:pt x="614908" y="21590"/>
                  </a:lnTo>
                  <a:lnTo>
                    <a:pt x="619734" y="16764"/>
                  </a:lnTo>
                  <a:lnTo>
                    <a:pt x="619734" y="10795"/>
                  </a:lnTo>
                  <a:lnTo>
                    <a:pt x="619734" y="482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4725" y="2075561"/>
              <a:ext cx="65024" cy="650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25085" y="1791208"/>
              <a:ext cx="619760" cy="1164590"/>
            </a:xfrm>
            <a:custGeom>
              <a:avLst/>
              <a:gdLst/>
              <a:ahLst/>
              <a:cxnLst/>
              <a:rect l="l" t="t" r="r" b="b"/>
              <a:pathLst>
                <a:path w="619759" h="1164589">
                  <a:moveTo>
                    <a:pt x="35149" y="581532"/>
                  </a:moveTo>
                  <a:lnTo>
                    <a:pt x="35676" y="522319"/>
                  </a:lnTo>
                  <a:lnTo>
                    <a:pt x="42019" y="468433"/>
                  </a:lnTo>
                  <a:lnTo>
                    <a:pt x="53318" y="423314"/>
                  </a:lnTo>
                  <a:lnTo>
                    <a:pt x="87346" y="373125"/>
                  </a:lnTo>
                  <a:lnTo>
                    <a:pt x="97530" y="371532"/>
                  </a:lnTo>
                  <a:lnTo>
                    <a:pt x="107570" y="375046"/>
                  </a:lnTo>
                  <a:lnTo>
                    <a:pt x="117278" y="383538"/>
                  </a:lnTo>
                  <a:lnTo>
                    <a:pt x="126462" y="396875"/>
                  </a:lnTo>
                  <a:lnTo>
                    <a:pt x="138588" y="351958"/>
                  </a:lnTo>
                  <a:lnTo>
                    <a:pt x="154894" y="325580"/>
                  </a:lnTo>
                  <a:lnTo>
                    <a:pt x="173271" y="319704"/>
                  </a:lnTo>
                  <a:lnTo>
                    <a:pt x="191613" y="336295"/>
                  </a:lnTo>
                  <a:lnTo>
                    <a:pt x="194609" y="341578"/>
                  </a:lnTo>
                  <a:lnTo>
                    <a:pt x="197486" y="347503"/>
                  </a:lnTo>
                  <a:lnTo>
                    <a:pt x="200221" y="354048"/>
                  </a:lnTo>
                  <a:lnTo>
                    <a:pt x="202789" y="361188"/>
                  </a:lnTo>
                  <a:lnTo>
                    <a:pt x="212383" y="323683"/>
                  </a:lnTo>
                  <a:lnTo>
                    <a:pt x="225538" y="301085"/>
                  </a:lnTo>
                  <a:lnTo>
                    <a:pt x="240526" y="295108"/>
                  </a:lnTo>
                  <a:lnTo>
                    <a:pt x="255621" y="307466"/>
                  </a:lnTo>
                  <a:lnTo>
                    <a:pt x="259568" y="314311"/>
                  </a:lnTo>
                  <a:lnTo>
                    <a:pt x="263193" y="322405"/>
                  </a:lnTo>
                  <a:lnTo>
                    <a:pt x="266461" y="331666"/>
                  </a:lnTo>
                  <a:lnTo>
                    <a:pt x="269337" y="342011"/>
                  </a:lnTo>
                  <a:lnTo>
                    <a:pt x="283055" y="309356"/>
                  </a:lnTo>
                  <a:lnTo>
                    <a:pt x="299261" y="295560"/>
                  </a:lnTo>
                  <a:lnTo>
                    <a:pt x="315968" y="301148"/>
                  </a:lnTo>
                  <a:lnTo>
                    <a:pt x="331186" y="326643"/>
                  </a:lnTo>
                  <a:lnTo>
                    <a:pt x="336526" y="342931"/>
                  </a:lnTo>
                  <a:lnTo>
                    <a:pt x="340854" y="361600"/>
                  </a:lnTo>
                  <a:lnTo>
                    <a:pt x="344062" y="382222"/>
                  </a:lnTo>
                  <a:lnTo>
                    <a:pt x="346045" y="404367"/>
                  </a:lnTo>
                  <a:lnTo>
                    <a:pt x="363128" y="430504"/>
                  </a:lnTo>
                  <a:lnTo>
                    <a:pt x="375175" y="473059"/>
                  </a:lnTo>
                  <a:lnTo>
                    <a:pt x="381103" y="526258"/>
                  </a:lnTo>
                  <a:lnTo>
                    <a:pt x="379827" y="584326"/>
                  </a:lnTo>
                  <a:lnTo>
                    <a:pt x="379192" y="590803"/>
                  </a:lnTo>
                  <a:lnTo>
                    <a:pt x="378557" y="597280"/>
                  </a:lnTo>
                  <a:lnTo>
                    <a:pt x="377668" y="603503"/>
                  </a:lnTo>
                  <a:lnTo>
                    <a:pt x="386965" y="655855"/>
                  </a:lnTo>
                  <a:lnTo>
                    <a:pt x="390295" y="712364"/>
                  </a:lnTo>
                  <a:lnTo>
                    <a:pt x="387845" y="768745"/>
                  </a:lnTo>
                  <a:lnTo>
                    <a:pt x="379805" y="820712"/>
                  </a:lnTo>
                  <a:lnTo>
                    <a:pt x="366365" y="863980"/>
                  </a:lnTo>
                  <a:lnTo>
                    <a:pt x="337790" y="900556"/>
                  </a:lnTo>
                  <a:lnTo>
                    <a:pt x="333502" y="962126"/>
                  </a:lnTo>
                  <a:lnTo>
                    <a:pt x="322153" y="1012205"/>
                  </a:lnTo>
                  <a:lnTo>
                    <a:pt x="305446" y="1045735"/>
                  </a:lnTo>
                  <a:lnTo>
                    <a:pt x="285085" y="1057655"/>
                  </a:lnTo>
                  <a:lnTo>
                    <a:pt x="277909" y="1055977"/>
                  </a:lnTo>
                  <a:lnTo>
                    <a:pt x="270924" y="1051369"/>
                  </a:lnTo>
                  <a:lnTo>
                    <a:pt x="264225" y="1043904"/>
                  </a:lnTo>
                  <a:lnTo>
                    <a:pt x="257907" y="1033652"/>
                  </a:lnTo>
                  <a:lnTo>
                    <a:pt x="246431" y="1098595"/>
                  </a:lnTo>
                  <a:lnTo>
                    <a:pt x="228300" y="1143523"/>
                  </a:lnTo>
                  <a:lnTo>
                    <a:pt x="205954" y="1164472"/>
                  </a:lnTo>
                  <a:lnTo>
                    <a:pt x="181834" y="1157477"/>
                  </a:lnTo>
                  <a:lnTo>
                    <a:pt x="172102" y="1145617"/>
                  </a:lnTo>
                  <a:lnTo>
                    <a:pt x="163228" y="1128982"/>
                  </a:lnTo>
                  <a:lnTo>
                    <a:pt x="155402" y="1107989"/>
                  </a:lnTo>
                  <a:lnTo>
                    <a:pt x="148814" y="1083055"/>
                  </a:lnTo>
                  <a:lnTo>
                    <a:pt x="122727" y="1111353"/>
                  </a:lnTo>
                  <a:lnTo>
                    <a:pt x="96045" y="1107122"/>
                  </a:lnTo>
                  <a:lnTo>
                    <a:pt x="71840" y="1072697"/>
                  </a:lnTo>
                  <a:lnTo>
                    <a:pt x="53183" y="1010412"/>
                  </a:lnTo>
                  <a:lnTo>
                    <a:pt x="52929" y="1009141"/>
                  </a:lnTo>
                  <a:lnTo>
                    <a:pt x="52675" y="1007871"/>
                  </a:lnTo>
                  <a:lnTo>
                    <a:pt x="52421" y="1006601"/>
                  </a:lnTo>
                  <a:lnTo>
                    <a:pt x="36843" y="1002682"/>
                  </a:lnTo>
                  <a:lnTo>
                    <a:pt x="23433" y="981725"/>
                  </a:lnTo>
                  <a:lnTo>
                    <a:pt x="13594" y="947076"/>
                  </a:lnTo>
                  <a:lnTo>
                    <a:pt x="8733" y="902080"/>
                  </a:lnTo>
                  <a:lnTo>
                    <a:pt x="8643" y="876105"/>
                  </a:lnTo>
                  <a:lnTo>
                    <a:pt x="10400" y="850963"/>
                  </a:lnTo>
                  <a:lnTo>
                    <a:pt x="13894" y="827535"/>
                  </a:lnTo>
                  <a:lnTo>
                    <a:pt x="19020" y="806703"/>
                  </a:lnTo>
                  <a:lnTo>
                    <a:pt x="7425" y="775033"/>
                  </a:lnTo>
                  <a:lnTo>
                    <a:pt x="938" y="733647"/>
                  </a:lnTo>
                  <a:lnTo>
                    <a:pt x="0" y="687831"/>
                  </a:lnTo>
                  <a:lnTo>
                    <a:pt x="5050" y="642874"/>
                  </a:lnTo>
                  <a:lnTo>
                    <a:pt x="10642" y="620385"/>
                  </a:lnTo>
                  <a:lnTo>
                    <a:pt x="17686" y="602694"/>
                  </a:lnTo>
                  <a:lnTo>
                    <a:pt x="25874" y="590456"/>
                  </a:lnTo>
                  <a:lnTo>
                    <a:pt x="34895" y="584326"/>
                  </a:lnTo>
                  <a:lnTo>
                    <a:pt x="35149" y="581532"/>
                  </a:lnTo>
                  <a:close/>
                </a:path>
                <a:path w="619759" h="1164589">
                  <a:moveTo>
                    <a:pt x="619730" y="10794"/>
                  </a:moveTo>
                  <a:lnTo>
                    <a:pt x="619730" y="16763"/>
                  </a:lnTo>
                  <a:lnTo>
                    <a:pt x="614904" y="21589"/>
                  </a:lnTo>
                  <a:lnTo>
                    <a:pt x="608935" y="21589"/>
                  </a:lnTo>
                  <a:lnTo>
                    <a:pt x="602966" y="21589"/>
                  </a:lnTo>
                  <a:lnTo>
                    <a:pt x="598140" y="16763"/>
                  </a:lnTo>
                  <a:lnTo>
                    <a:pt x="598140" y="10794"/>
                  </a:lnTo>
                  <a:lnTo>
                    <a:pt x="598140" y="4825"/>
                  </a:lnTo>
                  <a:lnTo>
                    <a:pt x="602966" y="0"/>
                  </a:lnTo>
                  <a:lnTo>
                    <a:pt x="608935" y="0"/>
                  </a:lnTo>
                  <a:lnTo>
                    <a:pt x="614904" y="0"/>
                  </a:lnTo>
                  <a:lnTo>
                    <a:pt x="619730" y="4825"/>
                  </a:lnTo>
                  <a:lnTo>
                    <a:pt x="619730" y="10794"/>
                  </a:lnTo>
                  <a:close/>
                </a:path>
                <a:path w="619759" h="1164589">
                  <a:moveTo>
                    <a:pt x="547594" y="154431"/>
                  </a:moveTo>
                  <a:lnTo>
                    <a:pt x="545899" y="162861"/>
                  </a:lnTo>
                  <a:lnTo>
                    <a:pt x="541275" y="169767"/>
                  </a:lnTo>
                  <a:lnTo>
                    <a:pt x="534414" y="174434"/>
                  </a:lnTo>
                  <a:lnTo>
                    <a:pt x="526004" y="176149"/>
                  </a:lnTo>
                  <a:lnTo>
                    <a:pt x="517521" y="174434"/>
                  </a:lnTo>
                  <a:lnTo>
                    <a:pt x="510621" y="169767"/>
                  </a:lnTo>
                  <a:lnTo>
                    <a:pt x="505983" y="162861"/>
                  </a:lnTo>
                  <a:lnTo>
                    <a:pt x="504287" y="154431"/>
                  </a:lnTo>
                  <a:lnTo>
                    <a:pt x="505983" y="146002"/>
                  </a:lnTo>
                  <a:lnTo>
                    <a:pt x="510621" y="139096"/>
                  </a:lnTo>
                  <a:lnTo>
                    <a:pt x="517521" y="134429"/>
                  </a:lnTo>
                  <a:lnTo>
                    <a:pt x="526004" y="132714"/>
                  </a:lnTo>
                  <a:lnTo>
                    <a:pt x="534414" y="134429"/>
                  </a:lnTo>
                  <a:lnTo>
                    <a:pt x="541275" y="139096"/>
                  </a:lnTo>
                  <a:lnTo>
                    <a:pt x="545899" y="146002"/>
                  </a:lnTo>
                  <a:lnTo>
                    <a:pt x="547594" y="15443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8375" y="2069211"/>
              <a:ext cx="77724" cy="777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944614" y="2130425"/>
              <a:ext cx="358140" cy="740410"/>
            </a:xfrm>
            <a:custGeom>
              <a:avLst/>
              <a:gdLst/>
              <a:ahLst/>
              <a:cxnLst/>
              <a:rect l="l" t="t" r="r" b="b"/>
              <a:pathLst>
                <a:path w="358140" h="740410">
                  <a:moveTo>
                    <a:pt x="22859" y="480187"/>
                  </a:moveTo>
                  <a:lnTo>
                    <a:pt x="16877" y="480222"/>
                  </a:lnTo>
                  <a:lnTo>
                    <a:pt x="11001" y="477520"/>
                  </a:lnTo>
                  <a:lnTo>
                    <a:pt x="5339" y="472150"/>
                  </a:lnTo>
                  <a:lnTo>
                    <a:pt x="0" y="464185"/>
                  </a:lnTo>
                </a:path>
                <a:path w="358140" h="740410">
                  <a:moveTo>
                    <a:pt x="43052" y="655827"/>
                  </a:moveTo>
                  <a:lnTo>
                    <a:pt x="39750" y="659764"/>
                  </a:lnTo>
                  <a:lnTo>
                    <a:pt x="36449" y="662304"/>
                  </a:lnTo>
                  <a:lnTo>
                    <a:pt x="33019" y="663575"/>
                  </a:lnTo>
                </a:path>
                <a:path w="358140" h="740410">
                  <a:moveTo>
                    <a:pt x="129285" y="740283"/>
                  </a:moveTo>
                  <a:lnTo>
                    <a:pt x="127547" y="731930"/>
                  </a:lnTo>
                  <a:lnTo>
                    <a:pt x="125952" y="723280"/>
                  </a:lnTo>
                  <a:lnTo>
                    <a:pt x="124499" y="714369"/>
                  </a:lnTo>
                  <a:lnTo>
                    <a:pt x="123189" y="705230"/>
                  </a:lnTo>
                </a:path>
                <a:path w="358140" h="740410">
                  <a:moveTo>
                    <a:pt x="240791" y="652907"/>
                  </a:moveTo>
                  <a:lnTo>
                    <a:pt x="240432" y="662670"/>
                  </a:lnTo>
                  <a:lnTo>
                    <a:pt x="239918" y="672338"/>
                  </a:lnTo>
                  <a:lnTo>
                    <a:pt x="239238" y="681910"/>
                  </a:lnTo>
                  <a:lnTo>
                    <a:pt x="238378" y="691388"/>
                  </a:lnTo>
                </a:path>
                <a:path w="358140" h="740410">
                  <a:moveTo>
                    <a:pt x="288670" y="415289"/>
                  </a:moveTo>
                  <a:lnTo>
                    <a:pt x="300880" y="440414"/>
                  </a:lnTo>
                  <a:lnTo>
                    <a:pt x="310149" y="474265"/>
                  </a:lnTo>
                  <a:lnTo>
                    <a:pt x="316013" y="514570"/>
                  </a:lnTo>
                  <a:lnTo>
                    <a:pt x="318007" y="559053"/>
                  </a:lnTo>
                </a:path>
                <a:path w="358140" h="740410">
                  <a:moveTo>
                    <a:pt x="357885" y="262127"/>
                  </a:moveTo>
                  <a:lnTo>
                    <a:pt x="355413" y="277276"/>
                  </a:lnTo>
                  <a:lnTo>
                    <a:pt x="352393" y="291401"/>
                  </a:lnTo>
                  <a:lnTo>
                    <a:pt x="348849" y="304383"/>
                  </a:lnTo>
                  <a:lnTo>
                    <a:pt x="344804" y="316102"/>
                  </a:lnTo>
                </a:path>
                <a:path w="358140" h="740410">
                  <a:moveTo>
                    <a:pt x="326516" y="62229"/>
                  </a:moveTo>
                  <a:lnTo>
                    <a:pt x="326850" y="68538"/>
                  </a:lnTo>
                  <a:lnTo>
                    <a:pt x="327088" y="74882"/>
                  </a:lnTo>
                  <a:lnTo>
                    <a:pt x="327231" y="81250"/>
                  </a:lnTo>
                  <a:lnTo>
                    <a:pt x="327278" y="87629"/>
                  </a:lnTo>
                </a:path>
                <a:path w="358140" h="740410">
                  <a:moveTo>
                    <a:pt x="243077" y="32512"/>
                  </a:moveTo>
                  <a:lnTo>
                    <a:pt x="244433" y="23824"/>
                  </a:lnTo>
                  <a:lnTo>
                    <a:pt x="246014" y="15494"/>
                  </a:lnTo>
                  <a:lnTo>
                    <a:pt x="247810" y="7544"/>
                  </a:lnTo>
                  <a:lnTo>
                    <a:pt x="249808" y="0"/>
                  </a:lnTo>
                </a:path>
                <a:path w="358140" h="740410">
                  <a:moveTo>
                    <a:pt x="180339" y="48005"/>
                  </a:moveTo>
                  <a:lnTo>
                    <a:pt x="180980" y="40745"/>
                  </a:lnTo>
                  <a:lnTo>
                    <a:pt x="181752" y="33639"/>
                  </a:lnTo>
                  <a:lnTo>
                    <a:pt x="182643" y="26699"/>
                  </a:lnTo>
                  <a:lnTo>
                    <a:pt x="183641" y="19938"/>
                  </a:lnTo>
                </a:path>
                <a:path w="358140" h="740410">
                  <a:moveTo>
                    <a:pt x="106933" y="57530"/>
                  </a:moveTo>
                  <a:lnTo>
                    <a:pt x="110027" y="63454"/>
                  </a:lnTo>
                  <a:lnTo>
                    <a:pt x="113014" y="69961"/>
                  </a:lnTo>
                  <a:lnTo>
                    <a:pt x="115881" y="77015"/>
                  </a:lnTo>
                  <a:lnTo>
                    <a:pt x="118617" y="84582"/>
                  </a:lnTo>
                </a:path>
                <a:path w="358140" h="740410">
                  <a:moveTo>
                    <a:pt x="17652" y="270890"/>
                  </a:moveTo>
                  <a:lnTo>
                    <a:pt x="17031" y="263872"/>
                  </a:lnTo>
                  <a:lnTo>
                    <a:pt x="16494" y="256746"/>
                  </a:lnTo>
                  <a:lnTo>
                    <a:pt x="16027" y="249549"/>
                  </a:lnTo>
                  <a:lnTo>
                    <a:pt x="15620" y="242315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82865" y="1840229"/>
              <a:ext cx="424815" cy="1327785"/>
            </a:xfrm>
            <a:custGeom>
              <a:avLst/>
              <a:gdLst/>
              <a:ahLst/>
              <a:cxnLst/>
              <a:rect l="l" t="t" r="r" b="b"/>
              <a:pathLst>
                <a:path w="424815" h="1327785">
                  <a:moveTo>
                    <a:pt x="390296" y="875944"/>
                  </a:moveTo>
                  <a:lnTo>
                    <a:pt x="386969" y="819556"/>
                  </a:lnTo>
                  <a:lnTo>
                    <a:pt x="377672" y="767334"/>
                  </a:lnTo>
                  <a:lnTo>
                    <a:pt x="378561" y="761111"/>
                  </a:lnTo>
                  <a:lnTo>
                    <a:pt x="379831" y="748157"/>
                  </a:lnTo>
                  <a:lnTo>
                    <a:pt x="381101" y="690194"/>
                  </a:lnTo>
                  <a:lnTo>
                    <a:pt x="375170" y="637082"/>
                  </a:lnTo>
                  <a:lnTo>
                    <a:pt x="363131" y="594626"/>
                  </a:lnTo>
                  <a:lnTo>
                    <a:pt x="346049" y="568579"/>
                  </a:lnTo>
                  <a:lnTo>
                    <a:pt x="344055" y="546442"/>
                  </a:lnTo>
                  <a:lnTo>
                    <a:pt x="336524" y="507149"/>
                  </a:lnTo>
                  <a:lnTo>
                    <a:pt x="315963" y="465493"/>
                  </a:lnTo>
                  <a:lnTo>
                    <a:pt x="299262" y="459930"/>
                  </a:lnTo>
                  <a:lnTo>
                    <a:pt x="283057" y="473710"/>
                  </a:lnTo>
                  <a:lnTo>
                    <a:pt x="269341" y="506349"/>
                  </a:lnTo>
                  <a:lnTo>
                    <a:pt x="266458" y="495960"/>
                  </a:lnTo>
                  <a:lnTo>
                    <a:pt x="263194" y="486702"/>
                  </a:lnTo>
                  <a:lnTo>
                    <a:pt x="259562" y="478637"/>
                  </a:lnTo>
                  <a:lnTo>
                    <a:pt x="255625" y="471805"/>
                  </a:lnTo>
                  <a:lnTo>
                    <a:pt x="240525" y="459447"/>
                  </a:lnTo>
                  <a:lnTo>
                    <a:pt x="225539" y="465416"/>
                  </a:lnTo>
                  <a:lnTo>
                    <a:pt x="212382" y="487972"/>
                  </a:lnTo>
                  <a:lnTo>
                    <a:pt x="202793" y="525399"/>
                  </a:lnTo>
                  <a:lnTo>
                    <a:pt x="200215" y="518261"/>
                  </a:lnTo>
                  <a:lnTo>
                    <a:pt x="197485" y="511721"/>
                  </a:lnTo>
                  <a:lnTo>
                    <a:pt x="194602" y="505790"/>
                  </a:lnTo>
                  <a:lnTo>
                    <a:pt x="191617" y="500507"/>
                  </a:lnTo>
                  <a:lnTo>
                    <a:pt x="173266" y="483971"/>
                  </a:lnTo>
                  <a:lnTo>
                    <a:pt x="154889" y="489839"/>
                  </a:lnTo>
                  <a:lnTo>
                    <a:pt x="138582" y="516191"/>
                  </a:lnTo>
                  <a:lnTo>
                    <a:pt x="126466" y="561086"/>
                  </a:lnTo>
                  <a:lnTo>
                    <a:pt x="117271" y="547751"/>
                  </a:lnTo>
                  <a:lnTo>
                    <a:pt x="107569" y="539267"/>
                  </a:lnTo>
                  <a:lnTo>
                    <a:pt x="97523" y="535749"/>
                  </a:lnTo>
                  <a:lnTo>
                    <a:pt x="87350" y="537337"/>
                  </a:lnTo>
                  <a:lnTo>
                    <a:pt x="53314" y="587438"/>
                  </a:lnTo>
                  <a:lnTo>
                    <a:pt x="42011" y="632460"/>
                  </a:lnTo>
                  <a:lnTo>
                    <a:pt x="35674" y="686244"/>
                  </a:lnTo>
                  <a:lnTo>
                    <a:pt x="35153" y="745363"/>
                  </a:lnTo>
                  <a:lnTo>
                    <a:pt x="34899" y="748157"/>
                  </a:lnTo>
                  <a:lnTo>
                    <a:pt x="10642" y="784110"/>
                  </a:lnTo>
                  <a:lnTo>
                    <a:pt x="0" y="851496"/>
                  </a:lnTo>
                  <a:lnTo>
                    <a:pt x="939" y="897229"/>
                  </a:lnTo>
                  <a:lnTo>
                    <a:pt x="7429" y="938530"/>
                  </a:lnTo>
                  <a:lnTo>
                    <a:pt x="19024" y="970153"/>
                  </a:lnTo>
                  <a:lnTo>
                    <a:pt x="13893" y="990968"/>
                  </a:lnTo>
                  <a:lnTo>
                    <a:pt x="10401" y="1014361"/>
                  </a:lnTo>
                  <a:lnTo>
                    <a:pt x="8636" y="1039456"/>
                  </a:lnTo>
                  <a:lnTo>
                    <a:pt x="8737" y="1065403"/>
                  </a:lnTo>
                  <a:lnTo>
                    <a:pt x="13589" y="1110310"/>
                  </a:lnTo>
                  <a:lnTo>
                    <a:pt x="23431" y="1144879"/>
                  </a:lnTo>
                  <a:lnTo>
                    <a:pt x="36842" y="1165783"/>
                  </a:lnTo>
                  <a:lnTo>
                    <a:pt x="52425" y="1169670"/>
                  </a:lnTo>
                  <a:lnTo>
                    <a:pt x="71843" y="1235621"/>
                  </a:lnTo>
                  <a:lnTo>
                    <a:pt x="96050" y="1269987"/>
                  </a:lnTo>
                  <a:lnTo>
                    <a:pt x="122720" y="1274229"/>
                  </a:lnTo>
                  <a:lnTo>
                    <a:pt x="148818" y="1245997"/>
                  </a:lnTo>
                  <a:lnTo>
                    <a:pt x="155397" y="1270939"/>
                  </a:lnTo>
                  <a:lnTo>
                    <a:pt x="163233" y="1291907"/>
                  </a:lnTo>
                  <a:lnTo>
                    <a:pt x="172097" y="1308506"/>
                  </a:lnTo>
                  <a:lnTo>
                    <a:pt x="181838" y="1320292"/>
                  </a:lnTo>
                  <a:lnTo>
                    <a:pt x="205955" y="1327302"/>
                  </a:lnTo>
                  <a:lnTo>
                    <a:pt x="228295" y="1306372"/>
                  </a:lnTo>
                  <a:lnTo>
                    <a:pt x="246430" y="1261529"/>
                  </a:lnTo>
                  <a:lnTo>
                    <a:pt x="257911" y="1196721"/>
                  </a:lnTo>
                  <a:lnTo>
                    <a:pt x="264223" y="1206919"/>
                  </a:lnTo>
                  <a:lnTo>
                    <a:pt x="270929" y="1214399"/>
                  </a:lnTo>
                  <a:lnTo>
                    <a:pt x="277914" y="1219034"/>
                  </a:lnTo>
                  <a:lnTo>
                    <a:pt x="285089" y="1220724"/>
                  </a:lnTo>
                  <a:lnTo>
                    <a:pt x="305447" y="1208760"/>
                  </a:lnTo>
                  <a:lnTo>
                    <a:pt x="322148" y="1175245"/>
                  </a:lnTo>
                  <a:lnTo>
                    <a:pt x="333502" y="1125232"/>
                  </a:lnTo>
                  <a:lnTo>
                    <a:pt x="337794" y="1063752"/>
                  </a:lnTo>
                  <a:lnTo>
                    <a:pt x="345465" y="1058926"/>
                  </a:lnTo>
                  <a:lnTo>
                    <a:pt x="379806" y="984123"/>
                  </a:lnTo>
                  <a:lnTo>
                    <a:pt x="387845" y="932230"/>
                  </a:lnTo>
                  <a:lnTo>
                    <a:pt x="390296" y="875944"/>
                  </a:lnTo>
                  <a:close/>
                </a:path>
                <a:path w="424815" h="1327785">
                  <a:moveTo>
                    <a:pt x="395833" y="170434"/>
                  </a:moveTo>
                  <a:lnTo>
                    <a:pt x="394131" y="162026"/>
                  </a:lnTo>
                  <a:lnTo>
                    <a:pt x="389496" y="155168"/>
                  </a:lnTo>
                  <a:lnTo>
                    <a:pt x="382587" y="150545"/>
                  </a:lnTo>
                  <a:lnTo>
                    <a:pt x="374116" y="148844"/>
                  </a:lnTo>
                  <a:lnTo>
                    <a:pt x="365696" y="150545"/>
                  </a:lnTo>
                  <a:lnTo>
                    <a:pt x="358838" y="155168"/>
                  </a:lnTo>
                  <a:lnTo>
                    <a:pt x="354215" y="162026"/>
                  </a:lnTo>
                  <a:lnTo>
                    <a:pt x="352526" y="170434"/>
                  </a:lnTo>
                  <a:lnTo>
                    <a:pt x="354215" y="178917"/>
                  </a:lnTo>
                  <a:lnTo>
                    <a:pt x="358838" y="185826"/>
                  </a:lnTo>
                  <a:lnTo>
                    <a:pt x="365696" y="190461"/>
                  </a:lnTo>
                  <a:lnTo>
                    <a:pt x="374116" y="192151"/>
                  </a:lnTo>
                  <a:lnTo>
                    <a:pt x="382587" y="190461"/>
                  </a:lnTo>
                  <a:lnTo>
                    <a:pt x="389496" y="185826"/>
                  </a:lnTo>
                  <a:lnTo>
                    <a:pt x="394131" y="178917"/>
                  </a:lnTo>
                  <a:lnTo>
                    <a:pt x="395833" y="170434"/>
                  </a:lnTo>
                  <a:close/>
                </a:path>
                <a:path w="424815" h="1327785">
                  <a:moveTo>
                    <a:pt x="424662" y="4826"/>
                  </a:moveTo>
                  <a:lnTo>
                    <a:pt x="419836" y="0"/>
                  </a:lnTo>
                  <a:lnTo>
                    <a:pt x="407898" y="0"/>
                  </a:lnTo>
                  <a:lnTo>
                    <a:pt x="403072" y="4826"/>
                  </a:lnTo>
                  <a:lnTo>
                    <a:pt x="403072" y="16891"/>
                  </a:lnTo>
                  <a:lnTo>
                    <a:pt x="407898" y="21717"/>
                  </a:lnTo>
                  <a:lnTo>
                    <a:pt x="419836" y="21717"/>
                  </a:lnTo>
                  <a:lnTo>
                    <a:pt x="424662" y="16891"/>
                  </a:lnTo>
                  <a:lnTo>
                    <a:pt x="424662" y="10795"/>
                  </a:lnTo>
                  <a:lnTo>
                    <a:pt x="424662" y="482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79639" y="2158873"/>
              <a:ext cx="65024" cy="6502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482869" y="1840230"/>
              <a:ext cx="424815" cy="1327785"/>
            </a:xfrm>
            <a:custGeom>
              <a:avLst/>
              <a:gdLst/>
              <a:ahLst/>
              <a:cxnLst/>
              <a:rect l="l" t="t" r="r" b="b"/>
              <a:pathLst>
                <a:path w="424815" h="1327785">
                  <a:moveTo>
                    <a:pt x="35149" y="745363"/>
                  </a:moveTo>
                  <a:lnTo>
                    <a:pt x="35676" y="686237"/>
                  </a:lnTo>
                  <a:lnTo>
                    <a:pt x="42019" y="632452"/>
                  </a:lnTo>
                  <a:lnTo>
                    <a:pt x="53318" y="587427"/>
                  </a:lnTo>
                  <a:lnTo>
                    <a:pt x="87346" y="537337"/>
                  </a:lnTo>
                  <a:lnTo>
                    <a:pt x="97530" y="535743"/>
                  </a:lnTo>
                  <a:lnTo>
                    <a:pt x="107570" y="539257"/>
                  </a:lnTo>
                  <a:lnTo>
                    <a:pt x="117278" y="547749"/>
                  </a:lnTo>
                  <a:lnTo>
                    <a:pt x="126462" y="561086"/>
                  </a:lnTo>
                  <a:lnTo>
                    <a:pt x="138588" y="516187"/>
                  </a:lnTo>
                  <a:lnTo>
                    <a:pt x="154894" y="489839"/>
                  </a:lnTo>
                  <a:lnTo>
                    <a:pt x="173271" y="483969"/>
                  </a:lnTo>
                  <a:lnTo>
                    <a:pt x="191613" y="500507"/>
                  </a:lnTo>
                  <a:lnTo>
                    <a:pt x="194609" y="505789"/>
                  </a:lnTo>
                  <a:lnTo>
                    <a:pt x="197486" y="511714"/>
                  </a:lnTo>
                  <a:lnTo>
                    <a:pt x="200221" y="518259"/>
                  </a:lnTo>
                  <a:lnTo>
                    <a:pt x="202789" y="525399"/>
                  </a:lnTo>
                  <a:lnTo>
                    <a:pt x="212383" y="487967"/>
                  </a:lnTo>
                  <a:lnTo>
                    <a:pt x="225538" y="465407"/>
                  </a:lnTo>
                  <a:lnTo>
                    <a:pt x="240526" y="459444"/>
                  </a:lnTo>
                  <a:lnTo>
                    <a:pt x="255621" y="471805"/>
                  </a:lnTo>
                  <a:lnTo>
                    <a:pt x="259568" y="478631"/>
                  </a:lnTo>
                  <a:lnTo>
                    <a:pt x="263193" y="486695"/>
                  </a:lnTo>
                  <a:lnTo>
                    <a:pt x="266461" y="495950"/>
                  </a:lnTo>
                  <a:lnTo>
                    <a:pt x="269337" y="506349"/>
                  </a:lnTo>
                  <a:lnTo>
                    <a:pt x="283055" y="473710"/>
                  </a:lnTo>
                  <a:lnTo>
                    <a:pt x="299261" y="459930"/>
                  </a:lnTo>
                  <a:lnTo>
                    <a:pt x="315968" y="465486"/>
                  </a:lnTo>
                  <a:lnTo>
                    <a:pt x="331186" y="490855"/>
                  </a:lnTo>
                  <a:lnTo>
                    <a:pt x="336526" y="507142"/>
                  </a:lnTo>
                  <a:lnTo>
                    <a:pt x="340854" y="525811"/>
                  </a:lnTo>
                  <a:lnTo>
                    <a:pt x="344062" y="546433"/>
                  </a:lnTo>
                  <a:lnTo>
                    <a:pt x="346045" y="568579"/>
                  </a:lnTo>
                  <a:lnTo>
                    <a:pt x="363128" y="594619"/>
                  </a:lnTo>
                  <a:lnTo>
                    <a:pt x="375175" y="637079"/>
                  </a:lnTo>
                  <a:lnTo>
                    <a:pt x="381103" y="690183"/>
                  </a:lnTo>
                  <a:lnTo>
                    <a:pt x="379827" y="748157"/>
                  </a:lnTo>
                  <a:lnTo>
                    <a:pt x="379192" y="754634"/>
                  </a:lnTo>
                  <a:lnTo>
                    <a:pt x="378557" y="761111"/>
                  </a:lnTo>
                  <a:lnTo>
                    <a:pt x="377668" y="767334"/>
                  </a:lnTo>
                  <a:lnTo>
                    <a:pt x="386965" y="819547"/>
                  </a:lnTo>
                  <a:lnTo>
                    <a:pt x="390295" y="875942"/>
                  </a:lnTo>
                  <a:lnTo>
                    <a:pt x="387845" y="932227"/>
                  </a:lnTo>
                  <a:lnTo>
                    <a:pt x="379805" y="984111"/>
                  </a:lnTo>
                  <a:lnTo>
                    <a:pt x="366365" y="1027303"/>
                  </a:lnTo>
                  <a:lnTo>
                    <a:pt x="337790" y="1063752"/>
                  </a:lnTo>
                  <a:lnTo>
                    <a:pt x="333501" y="1125229"/>
                  </a:lnTo>
                  <a:lnTo>
                    <a:pt x="322153" y="1175242"/>
                  </a:lnTo>
                  <a:lnTo>
                    <a:pt x="305446" y="1208752"/>
                  </a:lnTo>
                  <a:lnTo>
                    <a:pt x="285085" y="1220724"/>
                  </a:lnTo>
                  <a:lnTo>
                    <a:pt x="277909" y="1219027"/>
                  </a:lnTo>
                  <a:lnTo>
                    <a:pt x="270924" y="1214389"/>
                  </a:lnTo>
                  <a:lnTo>
                    <a:pt x="264225" y="1206918"/>
                  </a:lnTo>
                  <a:lnTo>
                    <a:pt x="257907" y="1196721"/>
                  </a:lnTo>
                  <a:lnTo>
                    <a:pt x="246431" y="1261516"/>
                  </a:lnTo>
                  <a:lnTo>
                    <a:pt x="228300" y="1306369"/>
                  </a:lnTo>
                  <a:lnTo>
                    <a:pt x="205954" y="1327290"/>
                  </a:lnTo>
                  <a:lnTo>
                    <a:pt x="181834" y="1320292"/>
                  </a:lnTo>
                  <a:lnTo>
                    <a:pt x="172102" y="1308504"/>
                  </a:lnTo>
                  <a:lnTo>
                    <a:pt x="163228" y="1291907"/>
                  </a:lnTo>
                  <a:lnTo>
                    <a:pt x="155402" y="1270928"/>
                  </a:lnTo>
                  <a:lnTo>
                    <a:pt x="148814" y="1245997"/>
                  </a:lnTo>
                  <a:lnTo>
                    <a:pt x="122727" y="1274224"/>
                  </a:lnTo>
                  <a:lnTo>
                    <a:pt x="96045" y="1269984"/>
                  </a:lnTo>
                  <a:lnTo>
                    <a:pt x="71840" y="1235620"/>
                  </a:lnTo>
                  <a:lnTo>
                    <a:pt x="53183" y="1173480"/>
                  </a:lnTo>
                  <a:lnTo>
                    <a:pt x="52929" y="1172210"/>
                  </a:lnTo>
                  <a:lnTo>
                    <a:pt x="52675" y="1170940"/>
                  </a:lnTo>
                  <a:lnTo>
                    <a:pt x="52421" y="1169670"/>
                  </a:lnTo>
                  <a:lnTo>
                    <a:pt x="36843" y="1165772"/>
                  </a:lnTo>
                  <a:lnTo>
                    <a:pt x="23433" y="1144873"/>
                  </a:lnTo>
                  <a:lnTo>
                    <a:pt x="13594" y="1110305"/>
                  </a:lnTo>
                  <a:lnTo>
                    <a:pt x="8733" y="1065403"/>
                  </a:lnTo>
                  <a:lnTo>
                    <a:pt x="8643" y="1039447"/>
                  </a:lnTo>
                  <a:lnTo>
                    <a:pt x="10400" y="1014349"/>
                  </a:lnTo>
                  <a:lnTo>
                    <a:pt x="13894" y="990965"/>
                  </a:lnTo>
                  <a:lnTo>
                    <a:pt x="19020" y="970153"/>
                  </a:lnTo>
                  <a:lnTo>
                    <a:pt x="7425" y="938522"/>
                  </a:lnTo>
                  <a:lnTo>
                    <a:pt x="938" y="897223"/>
                  </a:lnTo>
                  <a:lnTo>
                    <a:pt x="0" y="851495"/>
                  </a:lnTo>
                  <a:lnTo>
                    <a:pt x="5050" y="806577"/>
                  </a:lnTo>
                  <a:lnTo>
                    <a:pt x="10642" y="784107"/>
                  </a:lnTo>
                  <a:lnTo>
                    <a:pt x="17686" y="766460"/>
                  </a:lnTo>
                  <a:lnTo>
                    <a:pt x="25874" y="754266"/>
                  </a:lnTo>
                  <a:lnTo>
                    <a:pt x="34895" y="748157"/>
                  </a:lnTo>
                  <a:lnTo>
                    <a:pt x="35149" y="745363"/>
                  </a:lnTo>
                  <a:close/>
                </a:path>
                <a:path w="424815" h="1327785">
                  <a:moveTo>
                    <a:pt x="424658" y="10795"/>
                  </a:moveTo>
                  <a:lnTo>
                    <a:pt x="424658" y="16891"/>
                  </a:lnTo>
                  <a:lnTo>
                    <a:pt x="419832" y="21717"/>
                  </a:lnTo>
                  <a:lnTo>
                    <a:pt x="413863" y="21717"/>
                  </a:lnTo>
                  <a:lnTo>
                    <a:pt x="407894" y="21717"/>
                  </a:lnTo>
                  <a:lnTo>
                    <a:pt x="403068" y="16891"/>
                  </a:lnTo>
                  <a:lnTo>
                    <a:pt x="403068" y="10795"/>
                  </a:lnTo>
                  <a:lnTo>
                    <a:pt x="403068" y="4825"/>
                  </a:lnTo>
                  <a:lnTo>
                    <a:pt x="407894" y="0"/>
                  </a:lnTo>
                  <a:lnTo>
                    <a:pt x="413863" y="0"/>
                  </a:lnTo>
                  <a:lnTo>
                    <a:pt x="419832" y="0"/>
                  </a:lnTo>
                  <a:lnTo>
                    <a:pt x="424658" y="4825"/>
                  </a:lnTo>
                  <a:lnTo>
                    <a:pt x="424658" y="10795"/>
                  </a:lnTo>
                  <a:close/>
                </a:path>
                <a:path w="424815" h="1327785">
                  <a:moveTo>
                    <a:pt x="395829" y="170434"/>
                  </a:moveTo>
                  <a:lnTo>
                    <a:pt x="394132" y="178917"/>
                  </a:lnTo>
                  <a:lnTo>
                    <a:pt x="389495" y="185816"/>
                  </a:lnTo>
                  <a:lnTo>
                    <a:pt x="382595" y="190454"/>
                  </a:lnTo>
                  <a:lnTo>
                    <a:pt x="374112" y="192150"/>
                  </a:lnTo>
                  <a:lnTo>
                    <a:pt x="365702" y="190454"/>
                  </a:lnTo>
                  <a:lnTo>
                    <a:pt x="358840" y="185816"/>
                  </a:lnTo>
                  <a:lnTo>
                    <a:pt x="354216" y="178917"/>
                  </a:lnTo>
                  <a:lnTo>
                    <a:pt x="352522" y="170434"/>
                  </a:lnTo>
                  <a:lnTo>
                    <a:pt x="354216" y="162024"/>
                  </a:lnTo>
                  <a:lnTo>
                    <a:pt x="358840" y="155162"/>
                  </a:lnTo>
                  <a:lnTo>
                    <a:pt x="365702" y="150538"/>
                  </a:lnTo>
                  <a:lnTo>
                    <a:pt x="374112" y="148844"/>
                  </a:lnTo>
                  <a:lnTo>
                    <a:pt x="382595" y="150538"/>
                  </a:lnTo>
                  <a:lnTo>
                    <a:pt x="389495" y="155162"/>
                  </a:lnTo>
                  <a:lnTo>
                    <a:pt x="394132" y="162024"/>
                  </a:lnTo>
                  <a:lnTo>
                    <a:pt x="395829" y="17043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73289" y="2152523"/>
              <a:ext cx="77724" cy="777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502398" y="2343785"/>
              <a:ext cx="358140" cy="739140"/>
            </a:xfrm>
            <a:custGeom>
              <a:avLst/>
              <a:gdLst/>
              <a:ahLst/>
              <a:cxnLst/>
              <a:rect l="l" t="t" r="r" b="b"/>
              <a:pathLst>
                <a:path w="358140" h="739139">
                  <a:moveTo>
                    <a:pt x="22859" y="479298"/>
                  </a:moveTo>
                  <a:lnTo>
                    <a:pt x="16877" y="479331"/>
                  </a:lnTo>
                  <a:lnTo>
                    <a:pt x="11001" y="476615"/>
                  </a:lnTo>
                  <a:lnTo>
                    <a:pt x="5339" y="471207"/>
                  </a:lnTo>
                  <a:lnTo>
                    <a:pt x="0" y="463168"/>
                  </a:lnTo>
                </a:path>
                <a:path w="358140" h="739139">
                  <a:moveTo>
                    <a:pt x="43052" y="654685"/>
                  </a:moveTo>
                  <a:lnTo>
                    <a:pt x="39750" y="658494"/>
                  </a:lnTo>
                  <a:lnTo>
                    <a:pt x="36449" y="661035"/>
                  </a:lnTo>
                  <a:lnTo>
                    <a:pt x="33020" y="662304"/>
                  </a:lnTo>
                </a:path>
                <a:path w="358140" h="739139">
                  <a:moveTo>
                    <a:pt x="129285" y="738886"/>
                  </a:moveTo>
                  <a:lnTo>
                    <a:pt x="127547" y="730535"/>
                  </a:lnTo>
                  <a:lnTo>
                    <a:pt x="125952" y="721899"/>
                  </a:lnTo>
                  <a:lnTo>
                    <a:pt x="124499" y="713025"/>
                  </a:lnTo>
                  <a:lnTo>
                    <a:pt x="123190" y="703961"/>
                  </a:lnTo>
                </a:path>
                <a:path w="358140" h="739139">
                  <a:moveTo>
                    <a:pt x="240792" y="651637"/>
                  </a:moveTo>
                  <a:lnTo>
                    <a:pt x="240432" y="661400"/>
                  </a:lnTo>
                  <a:lnTo>
                    <a:pt x="239918" y="671067"/>
                  </a:lnTo>
                  <a:lnTo>
                    <a:pt x="239238" y="680640"/>
                  </a:lnTo>
                  <a:lnTo>
                    <a:pt x="238378" y="690117"/>
                  </a:lnTo>
                </a:path>
                <a:path w="358140" h="739139">
                  <a:moveTo>
                    <a:pt x="288671" y="414400"/>
                  </a:moveTo>
                  <a:lnTo>
                    <a:pt x="300880" y="439556"/>
                  </a:lnTo>
                  <a:lnTo>
                    <a:pt x="310149" y="473344"/>
                  </a:lnTo>
                  <a:lnTo>
                    <a:pt x="316013" y="513538"/>
                  </a:lnTo>
                  <a:lnTo>
                    <a:pt x="318007" y="557911"/>
                  </a:lnTo>
                </a:path>
                <a:path w="358140" h="739139">
                  <a:moveTo>
                    <a:pt x="357885" y="261619"/>
                  </a:moveTo>
                  <a:lnTo>
                    <a:pt x="355413" y="276766"/>
                  </a:lnTo>
                  <a:lnTo>
                    <a:pt x="352393" y="290877"/>
                  </a:lnTo>
                  <a:lnTo>
                    <a:pt x="348849" y="303821"/>
                  </a:lnTo>
                  <a:lnTo>
                    <a:pt x="344804" y="315467"/>
                  </a:lnTo>
                </a:path>
                <a:path w="358140" h="739139">
                  <a:moveTo>
                    <a:pt x="326517" y="61975"/>
                  </a:moveTo>
                  <a:lnTo>
                    <a:pt x="326850" y="68284"/>
                  </a:lnTo>
                  <a:lnTo>
                    <a:pt x="327088" y="74628"/>
                  </a:lnTo>
                  <a:lnTo>
                    <a:pt x="327231" y="80996"/>
                  </a:lnTo>
                  <a:lnTo>
                    <a:pt x="327278" y="87375"/>
                  </a:lnTo>
                </a:path>
                <a:path w="358140" h="739139">
                  <a:moveTo>
                    <a:pt x="243077" y="32385"/>
                  </a:moveTo>
                  <a:lnTo>
                    <a:pt x="244433" y="23699"/>
                  </a:lnTo>
                  <a:lnTo>
                    <a:pt x="246014" y="15382"/>
                  </a:lnTo>
                  <a:lnTo>
                    <a:pt x="247810" y="7471"/>
                  </a:lnTo>
                  <a:lnTo>
                    <a:pt x="249808" y="0"/>
                  </a:lnTo>
                </a:path>
                <a:path w="358140" h="739139">
                  <a:moveTo>
                    <a:pt x="180340" y="47751"/>
                  </a:moveTo>
                  <a:lnTo>
                    <a:pt x="180980" y="40564"/>
                  </a:lnTo>
                  <a:lnTo>
                    <a:pt x="181752" y="33496"/>
                  </a:lnTo>
                  <a:lnTo>
                    <a:pt x="182643" y="26570"/>
                  </a:lnTo>
                  <a:lnTo>
                    <a:pt x="183642" y="19812"/>
                  </a:lnTo>
                </a:path>
                <a:path w="358140" h="739139">
                  <a:moveTo>
                    <a:pt x="106933" y="57276"/>
                  </a:moveTo>
                  <a:lnTo>
                    <a:pt x="110027" y="63255"/>
                  </a:lnTo>
                  <a:lnTo>
                    <a:pt x="113014" y="69770"/>
                  </a:lnTo>
                  <a:lnTo>
                    <a:pt x="115881" y="76833"/>
                  </a:lnTo>
                  <a:lnTo>
                    <a:pt x="118618" y="84454"/>
                  </a:lnTo>
                </a:path>
                <a:path w="358140" h="739139">
                  <a:moveTo>
                    <a:pt x="17652" y="270382"/>
                  </a:moveTo>
                  <a:lnTo>
                    <a:pt x="17031" y="263310"/>
                  </a:lnTo>
                  <a:lnTo>
                    <a:pt x="16494" y="256190"/>
                  </a:lnTo>
                  <a:lnTo>
                    <a:pt x="16027" y="249023"/>
                  </a:lnTo>
                  <a:lnTo>
                    <a:pt x="15621" y="241807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039125" y="1774443"/>
              <a:ext cx="390525" cy="1657350"/>
            </a:xfrm>
            <a:custGeom>
              <a:avLst/>
              <a:gdLst/>
              <a:ahLst/>
              <a:cxnLst/>
              <a:rect l="l" t="t" r="r" b="b"/>
              <a:pathLst>
                <a:path w="390525" h="1657350">
                  <a:moveTo>
                    <a:pt x="199618" y="4826"/>
                  </a:moveTo>
                  <a:lnTo>
                    <a:pt x="194792" y="0"/>
                  </a:lnTo>
                  <a:lnTo>
                    <a:pt x="182854" y="0"/>
                  </a:lnTo>
                  <a:lnTo>
                    <a:pt x="177901" y="4826"/>
                  </a:lnTo>
                  <a:lnTo>
                    <a:pt x="177901" y="16764"/>
                  </a:lnTo>
                  <a:lnTo>
                    <a:pt x="182854" y="21590"/>
                  </a:lnTo>
                  <a:lnTo>
                    <a:pt x="194792" y="21590"/>
                  </a:lnTo>
                  <a:lnTo>
                    <a:pt x="199618" y="16764"/>
                  </a:lnTo>
                  <a:lnTo>
                    <a:pt x="199618" y="10795"/>
                  </a:lnTo>
                  <a:lnTo>
                    <a:pt x="199618" y="4826"/>
                  </a:lnTo>
                  <a:close/>
                </a:path>
                <a:path w="390525" h="1657350">
                  <a:moveTo>
                    <a:pt x="211810" y="262001"/>
                  </a:moveTo>
                  <a:lnTo>
                    <a:pt x="210083" y="253530"/>
                  </a:lnTo>
                  <a:lnTo>
                    <a:pt x="205422" y="246621"/>
                  </a:lnTo>
                  <a:lnTo>
                    <a:pt x="198513" y="241985"/>
                  </a:lnTo>
                  <a:lnTo>
                    <a:pt x="190093" y="240284"/>
                  </a:lnTo>
                  <a:lnTo>
                    <a:pt x="181660" y="241985"/>
                  </a:lnTo>
                  <a:lnTo>
                    <a:pt x="174752" y="246621"/>
                  </a:lnTo>
                  <a:lnTo>
                    <a:pt x="170091" y="253530"/>
                  </a:lnTo>
                  <a:lnTo>
                    <a:pt x="168376" y="262001"/>
                  </a:lnTo>
                  <a:lnTo>
                    <a:pt x="170091" y="270421"/>
                  </a:lnTo>
                  <a:lnTo>
                    <a:pt x="174752" y="277279"/>
                  </a:lnTo>
                  <a:lnTo>
                    <a:pt x="181660" y="281901"/>
                  </a:lnTo>
                  <a:lnTo>
                    <a:pt x="190093" y="283591"/>
                  </a:lnTo>
                  <a:lnTo>
                    <a:pt x="198513" y="281901"/>
                  </a:lnTo>
                  <a:lnTo>
                    <a:pt x="205422" y="277279"/>
                  </a:lnTo>
                  <a:lnTo>
                    <a:pt x="210096" y="270421"/>
                  </a:lnTo>
                  <a:lnTo>
                    <a:pt x="211810" y="262001"/>
                  </a:lnTo>
                  <a:close/>
                </a:path>
                <a:path w="390525" h="1657350">
                  <a:moveTo>
                    <a:pt x="390296" y="1205382"/>
                  </a:moveTo>
                  <a:lnTo>
                    <a:pt x="386969" y="1148994"/>
                  </a:lnTo>
                  <a:lnTo>
                    <a:pt x="377672" y="1096772"/>
                  </a:lnTo>
                  <a:lnTo>
                    <a:pt x="378561" y="1090549"/>
                  </a:lnTo>
                  <a:lnTo>
                    <a:pt x="379831" y="1077595"/>
                  </a:lnTo>
                  <a:lnTo>
                    <a:pt x="381101" y="1019632"/>
                  </a:lnTo>
                  <a:lnTo>
                    <a:pt x="375170" y="966520"/>
                  </a:lnTo>
                  <a:lnTo>
                    <a:pt x="363131" y="924064"/>
                  </a:lnTo>
                  <a:lnTo>
                    <a:pt x="346049" y="898017"/>
                  </a:lnTo>
                  <a:lnTo>
                    <a:pt x="344055" y="875880"/>
                  </a:lnTo>
                  <a:lnTo>
                    <a:pt x="336524" y="836587"/>
                  </a:lnTo>
                  <a:lnTo>
                    <a:pt x="315963" y="794931"/>
                  </a:lnTo>
                  <a:lnTo>
                    <a:pt x="299262" y="789368"/>
                  </a:lnTo>
                  <a:lnTo>
                    <a:pt x="283057" y="803148"/>
                  </a:lnTo>
                  <a:lnTo>
                    <a:pt x="269341" y="835787"/>
                  </a:lnTo>
                  <a:lnTo>
                    <a:pt x="266458" y="825398"/>
                  </a:lnTo>
                  <a:lnTo>
                    <a:pt x="263194" y="816140"/>
                  </a:lnTo>
                  <a:lnTo>
                    <a:pt x="259562" y="808075"/>
                  </a:lnTo>
                  <a:lnTo>
                    <a:pt x="255625" y="801243"/>
                  </a:lnTo>
                  <a:lnTo>
                    <a:pt x="240525" y="788885"/>
                  </a:lnTo>
                  <a:lnTo>
                    <a:pt x="225539" y="794854"/>
                  </a:lnTo>
                  <a:lnTo>
                    <a:pt x="212382" y="817410"/>
                  </a:lnTo>
                  <a:lnTo>
                    <a:pt x="202793" y="854837"/>
                  </a:lnTo>
                  <a:lnTo>
                    <a:pt x="200215" y="847699"/>
                  </a:lnTo>
                  <a:lnTo>
                    <a:pt x="197485" y="841159"/>
                  </a:lnTo>
                  <a:lnTo>
                    <a:pt x="194602" y="835228"/>
                  </a:lnTo>
                  <a:lnTo>
                    <a:pt x="191617" y="829945"/>
                  </a:lnTo>
                  <a:lnTo>
                    <a:pt x="173266" y="813409"/>
                  </a:lnTo>
                  <a:lnTo>
                    <a:pt x="154889" y="819277"/>
                  </a:lnTo>
                  <a:lnTo>
                    <a:pt x="138582" y="845629"/>
                  </a:lnTo>
                  <a:lnTo>
                    <a:pt x="126466" y="890524"/>
                  </a:lnTo>
                  <a:lnTo>
                    <a:pt x="117271" y="877189"/>
                  </a:lnTo>
                  <a:lnTo>
                    <a:pt x="107569" y="868705"/>
                  </a:lnTo>
                  <a:lnTo>
                    <a:pt x="97523" y="865187"/>
                  </a:lnTo>
                  <a:lnTo>
                    <a:pt x="87350" y="866775"/>
                  </a:lnTo>
                  <a:lnTo>
                    <a:pt x="53314" y="916876"/>
                  </a:lnTo>
                  <a:lnTo>
                    <a:pt x="42011" y="961898"/>
                  </a:lnTo>
                  <a:lnTo>
                    <a:pt x="35674" y="1015682"/>
                  </a:lnTo>
                  <a:lnTo>
                    <a:pt x="35153" y="1074801"/>
                  </a:lnTo>
                  <a:lnTo>
                    <a:pt x="34899" y="1077595"/>
                  </a:lnTo>
                  <a:lnTo>
                    <a:pt x="10642" y="1113548"/>
                  </a:lnTo>
                  <a:lnTo>
                    <a:pt x="0" y="1180934"/>
                  </a:lnTo>
                  <a:lnTo>
                    <a:pt x="939" y="1226667"/>
                  </a:lnTo>
                  <a:lnTo>
                    <a:pt x="7429" y="1267968"/>
                  </a:lnTo>
                  <a:lnTo>
                    <a:pt x="19024" y="1299591"/>
                  </a:lnTo>
                  <a:lnTo>
                    <a:pt x="13893" y="1320406"/>
                  </a:lnTo>
                  <a:lnTo>
                    <a:pt x="10401" y="1343799"/>
                  </a:lnTo>
                  <a:lnTo>
                    <a:pt x="8636" y="1368894"/>
                  </a:lnTo>
                  <a:lnTo>
                    <a:pt x="8737" y="1394841"/>
                  </a:lnTo>
                  <a:lnTo>
                    <a:pt x="13589" y="1439748"/>
                  </a:lnTo>
                  <a:lnTo>
                    <a:pt x="23431" y="1474317"/>
                  </a:lnTo>
                  <a:lnTo>
                    <a:pt x="36842" y="1495221"/>
                  </a:lnTo>
                  <a:lnTo>
                    <a:pt x="52425" y="1499108"/>
                  </a:lnTo>
                  <a:lnTo>
                    <a:pt x="71843" y="1565059"/>
                  </a:lnTo>
                  <a:lnTo>
                    <a:pt x="96050" y="1599425"/>
                  </a:lnTo>
                  <a:lnTo>
                    <a:pt x="122720" y="1603667"/>
                  </a:lnTo>
                  <a:lnTo>
                    <a:pt x="148818" y="1575435"/>
                  </a:lnTo>
                  <a:lnTo>
                    <a:pt x="155397" y="1600377"/>
                  </a:lnTo>
                  <a:lnTo>
                    <a:pt x="163233" y="1621345"/>
                  </a:lnTo>
                  <a:lnTo>
                    <a:pt x="172097" y="1637944"/>
                  </a:lnTo>
                  <a:lnTo>
                    <a:pt x="181838" y="1649730"/>
                  </a:lnTo>
                  <a:lnTo>
                    <a:pt x="205955" y="1656740"/>
                  </a:lnTo>
                  <a:lnTo>
                    <a:pt x="228295" y="1635810"/>
                  </a:lnTo>
                  <a:lnTo>
                    <a:pt x="246430" y="1590967"/>
                  </a:lnTo>
                  <a:lnTo>
                    <a:pt x="257911" y="1526159"/>
                  </a:lnTo>
                  <a:lnTo>
                    <a:pt x="264223" y="1536357"/>
                  </a:lnTo>
                  <a:lnTo>
                    <a:pt x="270929" y="1543837"/>
                  </a:lnTo>
                  <a:lnTo>
                    <a:pt x="277914" y="1548472"/>
                  </a:lnTo>
                  <a:lnTo>
                    <a:pt x="285089" y="1550162"/>
                  </a:lnTo>
                  <a:lnTo>
                    <a:pt x="305447" y="1538198"/>
                  </a:lnTo>
                  <a:lnTo>
                    <a:pt x="322148" y="1504683"/>
                  </a:lnTo>
                  <a:lnTo>
                    <a:pt x="333502" y="1454670"/>
                  </a:lnTo>
                  <a:lnTo>
                    <a:pt x="337794" y="1393190"/>
                  </a:lnTo>
                  <a:lnTo>
                    <a:pt x="345465" y="1388364"/>
                  </a:lnTo>
                  <a:lnTo>
                    <a:pt x="379806" y="1313561"/>
                  </a:lnTo>
                  <a:lnTo>
                    <a:pt x="387845" y="1261668"/>
                  </a:lnTo>
                  <a:lnTo>
                    <a:pt x="390296" y="120538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98103" y="2276729"/>
              <a:ext cx="65024" cy="6502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039129" y="1774444"/>
              <a:ext cx="390525" cy="1657350"/>
            </a:xfrm>
            <a:custGeom>
              <a:avLst/>
              <a:gdLst/>
              <a:ahLst/>
              <a:cxnLst/>
              <a:rect l="l" t="t" r="r" b="b"/>
              <a:pathLst>
                <a:path w="390525" h="1657350">
                  <a:moveTo>
                    <a:pt x="35149" y="1074801"/>
                  </a:moveTo>
                  <a:lnTo>
                    <a:pt x="35676" y="1015675"/>
                  </a:lnTo>
                  <a:lnTo>
                    <a:pt x="42019" y="961890"/>
                  </a:lnTo>
                  <a:lnTo>
                    <a:pt x="53318" y="916865"/>
                  </a:lnTo>
                  <a:lnTo>
                    <a:pt x="87346" y="866775"/>
                  </a:lnTo>
                  <a:lnTo>
                    <a:pt x="97530" y="865181"/>
                  </a:lnTo>
                  <a:lnTo>
                    <a:pt x="107570" y="868695"/>
                  </a:lnTo>
                  <a:lnTo>
                    <a:pt x="117278" y="877187"/>
                  </a:lnTo>
                  <a:lnTo>
                    <a:pt x="126462" y="890523"/>
                  </a:lnTo>
                  <a:lnTo>
                    <a:pt x="138588" y="845625"/>
                  </a:lnTo>
                  <a:lnTo>
                    <a:pt x="154894" y="819276"/>
                  </a:lnTo>
                  <a:lnTo>
                    <a:pt x="173271" y="813407"/>
                  </a:lnTo>
                  <a:lnTo>
                    <a:pt x="191613" y="829944"/>
                  </a:lnTo>
                  <a:lnTo>
                    <a:pt x="194609" y="835227"/>
                  </a:lnTo>
                  <a:lnTo>
                    <a:pt x="197486" y="841152"/>
                  </a:lnTo>
                  <a:lnTo>
                    <a:pt x="200221" y="847697"/>
                  </a:lnTo>
                  <a:lnTo>
                    <a:pt x="202789" y="854836"/>
                  </a:lnTo>
                  <a:lnTo>
                    <a:pt x="212383" y="817405"/>
                  </a:lnTo>
                  <a:lnTo>
                    <a:pt x="225538" y="794845"/>
                  </a:lnTo>
                  <a:lnTo>
                    <a:pt x="240526" y="788882"/>
                  </a:lnTo>
                  <a:lnTo>
                    <a:pt x="255621" y="801242"/>
                  </a:lnTo>
                  <a:lnTo>
                    <a:pt x="259568" y="808069"/>
                  </a:lnTo>
                  <a:lnTo>
                    <a:pt x="263193" y="816133"/>
                  </a:lnTo>
                  <a:lnTo>
                    <a:pt x="266461" y="825388"/>
                  </a:lnTo>
                  <a:lnTo>
                    <a:pt x="269337" y="835786"/>
                  </a:lnTo>
                  <a:lnTo>
                    <a:pt x="283055" y="803147"/>
                  </a:lnTo>
                  <a:lnTo>
                    <a:pt x="299261" y="789368"/>
                  </a:lnTo>
                  <a:lnTo>
                    <a:pt x="315968" y="794924"/>
                  </a:lnTo>
                  <a:lnTo>
                    <a:pt x="331186" y="820292"/>
                  </a:lnTo>
                  <a:lnTo>
                    <a:pt x="336526" y="836580"/>
                  </a:lnTo>
                  <a:lnTo>
                    <a:pt x="340854" y="855249"/>
                  </a:lnTo>
                  <a:lnTo>
                    <a:pt x="344062" y="875871"/>
                  </a:lnTo>
                  <a:lnTo>
                    <a:pt x="346045" y="898016"/>
                  </a:lnTo>
                  <a:lnTo>
                    <a:pt x="363128" y="924057"/>
                  </a:lnTo>
                  <a:lnTo>
                    <a:pt x="375175" y="966517"/>
                  </a:lnTo>
                  <a:lnTo>
                    <a:pt x="381103" y="1019621"/>
                  </a:lnTo>
                  <a:lnTo>
                    <a:pt x="379827" y="1077594"/>
                  </a:lnTo>
                  <a:lnTo>
                    <a:pt x="379192" y="1084071"/>
                  </a:lnTo>
                  <a:lnTo>
                    <a:pt x="378557" y="1090548"/>
                  </a:lnTo>
                  <a:lnTo>
                    <a:pt x="377668" y="1096771"/>
                  </a:lnTo>
                  <a:lnTo>
                    <a:pt x="386965" y="1148985"/>
                  </a:lnTo>
                  <a:lnTo>
                    <a:pt x="390295" y="1205380"/>
                  </a:lnTo>
                  <a:lnTo>
                    <a:pt x="387845" y="1261665"/>
                  </a:lnTo>
                  <a:lnTo>
                    <a:pt x="379805" y="1313549"/>
                  </a:lnTo>
                  <a:lnTo>
                    <a:pt x="366365" y="1356740"/>
                  </a:lnTo>
                  <a:lnTo>
                    <a:pt x="337790" y="1393189"/>
                  </a:lnTo>
                  <a:lnTo>
                    <a:pt x="333502" y="1454667"/>
                  </a:lnTo>
                  <a:lnTo>
                    <a:pt x="322153" y="1504680"/>
                  </a:lnTo>
                  <a:lnTo>
                    <a:pt x="305446" y="1538190"/>
                  </a:lnTo>
                  <a:lnTo>
                    <a:pt x="285085" y="1550161"/>
                  </a:lnTo>
                  <a:lnTo>
                    <a:pt x="277909" y="1548465"/>
                  </a:lnTo>
                  <a:lnTo>
                    <a:pt x="270924" y="1543827"/>
                  </a:lnTo>
                  <a:lnTo>
                    <a:pt x="264225" y="1536356"/>
                  </a:lnTo>
                  <a:lnTo>
                    <a:pt x="257907" y="1526158"/>
                  </a:lnTo>
                  <a:lnTo>
                    <a:pt x="246431" y="1590954"/>
                  </a:lnTo>
                  <a:lnTo>
                    <a:pt x="228300" y="1635807"/>
                  </a:lnTo>
                  <a:lnTo>
                    <a:pt x="205954" y="1656728"/>
                  </a:lnTo>
                  <a:lnTo>
                    <a:pt x="181834" y="1649729"/>
                  </a:lnTo>
                  <a:lnTo>
                    <a:pt x="172102" y="1637942"/>
                  </a:lnTo>
                  <a:lnTo>
                    <a:pt x="163228" y="1621345"/>
                  </a:lnTo>
                  <a:lnTo>
                    <a:pt x="155402" y="1600366"/>
                  </a:lnTo>
                  <a:lnTo>
                    <a:pt x="148814" y="1575434"/>
                  </a:lnTo>
                  <a:lnTo>
                    <a:pt x="122727" y="1603662"/>
                  </a:lnTo>
                  <a:lnTo>
                    <a:pt x="71840" y="1565058"/>
                  </a:lnTo>
                  <a:lnTo>
                    <a:pt x="53183" y="1502917"/>
                  </a:lnTo>
                  <a:lnTo>
                    <a:pt x="52421" y="1499107"/>
                  </a:lnTo>
                  <a:lnTo>
                    <a:pt x="36843" y="1495210"/>
                  </a:lnTo>
                  <a:lnTo>
                    <a:pt x="23433" y="1474311"/>
                  </a:lnTo>
                  <a:lnTo>
                    <a:pt x="13594" y="1439743"/>
                  </a:lnTo>
                  <a:lnTo>
                    <a:pt x="8733" y="1394840"/>
                  </a:lnTo>
                  <a:lnTo>
                    <a:pt x="8643" y="1368885"/>
                  </a:lnTo>
                  <a:lnTo>
                    <a:pt x="10400" y="1343787"/>
                  </a:lnTo>
                  <a:lnTo>
                    <a:pt x="13894" y="1320403"/>
                  </a:lnTo>
                  <a:lnTo>
                    <a:pt x="19020" y="1299590"/>
                  </a:lnTo>
                  <a:lnTo>
                    <a:pt x="7425" y="1267960"/>
                  </a:lnTo>
                  <a:lnTo>
                    <a:pt x="938" y="1226661"/>
                  </a:lnTo>
                  <a:lnTo>
                    <a:pt x="0" y="1180933"/>
                  </a:lnTo>
                  <a:lnTo>
                    <a:pt x="5050" y="1136014"/>
                  </a:lnTo>
                  <a:lnTo>
                    <a:pt x="10642" y="1113545"/>
                  </a:lnTo>
                  <a:lnTo>
                    <a:pt x="17686" y="1095898"/>
                  </a:lnTo>
                  <a:lnTo>
                    <a:pt x="25874" y="1083704"/>
                  </a:lnTo>
                  <a:lnTo>
                    <a:pt x="34895" y="1077594"/>
                  </a:lnTo>
                  <a:lnTo>
                    <a:pt x="35149" y="1074801"/>
                  </a:lnTo>
                  <a:close/>
                </a:path>
                <a:path w="390525" h="1657350">
                  <a:moveTo>
                    <a:pt x="199614" y="10794"/>
                  </a:moveTo>
                  <a:lnTo>
                    <a:pt x="199614" y="16763"/>
                  </a:lnTo>
                  <a:lnTo>
                    <a:pt x="194788" y="21589"/>
                  </a:lnTo>
                  <a:lnTo>
                    <a:pt x="188819" y="21589"/>
                  </a:lnTo>
                  <a:lnTo>
                    <a:pt x="182850" y="21589"/>
                  </a:lnTo>
                  <a:lnTo>
                    <a:pt x="177897" y="16763"/>
                  </a:lnTo>
                  <a:lnTo>
                    <a:pt x="177897" y="10794"/>
                  </a:lnTo>
                  <a:lnTo>
                    <a:pt x="177897" y="4825"/>
                  </a:lnTo>
                  <a:lnTo>
                    <a:pt x="182850" y="0"/>
                  </a:lnTo>
                  <a:lnTo>
                    <a:pt x="188819" y="0"/>
                  </a:lnTo>
                  <a:lnTo>
                    <a:pt x="194788" y="0"/>
                  </a:lnTo>
                  <a:lnTo>
                    <a:pt x="199614" y="4825"/>
                  </a:lnTo>
                  <a:lnTo>
                    <a:pt x="199614" y="10794"/>
                  </a:lnTo>
                  <a:close/>
                </a:path>
                <a:path w="390525" h="1657350">
                  <a:moveTo>
                    <a:pt x="211806" y="262000"/>
                  </a:moveTo>
                  <a:lnTo>
                    <a:pt x="210091" y="270410"/>
                  </a:lnTo>
                  <a:lnTo>
                    <a:pt x="205424" y="277272"/>
                  </a:lnTo>
                  <a:lnTo>
                    <a:pt x="198518" y="281896"/>
                  </a:lnTo>
                  <a:lnTo>
                    <a:pt x="190089" y="283590"/>
                  </a:lnTo>
                  <a:lnTo>
                    <a:pt x="181659" y="281896"/>
                  </a:lnTo>
                  <a:lnTo>
                    <a:pt x="174753" y="277272"/>
                  </a:lnTo>
                  <a:lnTo>
                    <a:pt x="170086" y="270410"/>
                  </a:lnTo>
                  <a:lnTo>
                    <a:pt x="168372" y="262000"/>
                  </a:lnTo>
                  <a:lnTo>
                    <a:pt x="170086" y="253517"/>
                  </a:lnTo>
                  <a:lnTo>
                    <a:pt x="174753" y="246618"/>
                  </a:lnTo>
                  <a:lnTo>
                    <a:pt x="181659" y="241980"/>
                  </a:lnTo>
                  <a:lnTo>
                    <a:pt x="190089" y="240283"/>
                  </a:lnTo>
                  <a:lnTo>
                    <a:pt x="198518" y="241980"/>
                  </a:lnTo>
                  <a:lnTo>
                    <a:pt x="205424" y="246618"/>
                  </a:lnTo>
                  <a:lnTo>
                    <a:pt x="210091" y="253517"/>
                  </a:lnTo>
                  <a:lnTo>
                    <a:pt x="211806" y="2620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91753" y="2270379"/>
              <a:ext cx="77724" cy="7772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058657" y="2607437"/>
              <a:ext cx="358140" cy="739140"/>
            </a:xfrm>
            <a:custGeom>
              <a:avLst/>
              <a:gdLst/>
              <a:ahLst/>
              <a:cxnLst/>
              <a:rect l="l" t="t" r="r" b="b"/>
              <a:pathLst>
                <a:path w="358140" h="739139">
                  <a:moveTo>
                    <a:pt x="22860" y="479298"/>
                  </a:moveTo>
                  <a:lnTo>
                    <a:pt x="16877" y="479331"/>
                  </a:lnTo>
                  <a:lnTo>
                    <a:pt x="11001" y="476615"/>
                  </a:lnTo>
                  <a:lnTo>
                    <a:pt x="5339" y="471207"/>
                  </a:lnTo>
                  <a:lnTo>
                    <a:pt x="0" y="463168"/>
                  </a:lnTo>
                </a:path>
                <a:path w="358140" h="739139">
                  <a:moveTo>
                    <a:pt x="43052" y="654685"/>
                  </a:moveTo>
                  <a:lnTo>
                    <a:pt x="39750" y="658495"/>
                  </a:lnTo>
                  <a:lnTo>
                    <a:pt x="36449" y="661035"/>
                  </a:lnTo>
                  <a:lnTo>
                    <a:pt x="33020" y="662304"/>
                  </a:lnTo>
                </a:path>
                <a:path w="358140" h="739139">
                  <a:moveTo>
                    <a:pt x="129286" y="738886"/>
                  </a:moveTo>
                  <a:lnTo>
                    <a:pt x="127547" y="730535"/>
                  </a:lnTo>
                  <a:lnTo>
                    <a:pt x="125952" y="721899"/>
                  </a:lnTo>
                  <a:lnTo>
                    <a:pt x="124499" y="713025"/>
                  </a:lnTo>
                  <a:lnTo>
                    <a:pt x="123190" y="703961"/>
                  </a:lnTo>
                </a:path>
                <a:path w="358140" h="739139">
                  <a:moveTo>
                    <a:pt x="240792" y="651637"/>
                  </a:moveTo>
                  <a:lnTo>
                    <a:pt x="240432" y="661400"/>
                  </a:lnTo>
                  <a:lnTo>
                    <a:pt x="239918" y="671068"/>
                  </a:lnTo>
                  <a:lnTo>
                    <a:pt x="239238" y="680640"/>
                  </a:lnTo>
                  <a:lnTo>
                    <a:pt x="238378" y="690117"/>
                  </a:lnTo>
                </a:path>
                <a:path w="358140" h="739139">
                  <a:moveTo>
                    <a:pt x="288671" y="414400"/>
                  </a:moveTo>
                  <a:lnTo>
                    <a:pt x="300880" y="439556"/>
                  </a:lnTo>
                  <a:lnTo>
                    <a:pt x="310149" y="473344"/>
                  </a:lnTo>
                  <a:lnTo>
                    <a:pt x="316013" y="513538"/>
                  </a:lnTo>
                  <a:lnTo>
                    <a:pt x="318008" y="557911"/>
                  </a:lnTo>
                </a:path>
                <a:path w="358140" h="739139">
                  <a:moveTo>
                    <a:pt x="357886" y="261620"/>
                  </a:moveTo>
                  <a:lnTo>
                    <a:pt x="355413" y="276766"/>
                  </a:lnTo>
                  <a:lnTo>
                    <a:pt x="352393" y="290877"/>
                  </a:lnTo>
                  <a:lnTo>
                    <a:pt x="348849" y="303821"/>
                  </a:lnTo>
                  <a:lnTo>
                    <a:pt x="344805" y="315467"/>
                  </a:lnTo>
                </a:path>
                <a:path w="358140" h="739139">
                  <a:moveTo>
                    <a:pt x="326517" y="61975"/>
                  </a:moveTo>
                  <a:lnTo>
                    <a:pt x="326850" y="68284"/>
                  </a:lnTo>
                  <a:lnTo>
                    <a:pt x="327088" y="74628"/>
                  </a:lnTo>
                  <a:lnTo>
                    <a:pt x="327231" y="80996"/>
                  </a:lnTo>
                  <a:lnTo>
                    <a:pt x="327278" y="87375"/>
                  </a:lnTo>
                </a:path>
                <a:path w="358140" h="739139">
                  <a:moveTo>
                    <a:pt x="243077" y="32385"/>
                  </a:moveTo>
                  <a:lnTo>
                    <a:pt x="244433" y="23699"/>
                  </a:lnTo>
                  <a:lnTo>
                    <a:pt x="246014" y="15382"/>
                  </a:lnTo>
                  <a:lnTo>
                    <a:pt x="247810" y="7471"/>
                  </a:lnTo>
                  <a:lnTo>
                    <a:pt x="249809" y="0"/>
                  </a:lnTo>
                </a:path>
                <a:path w="358140" h="739139">
                  <a:moveTo>
                    <a:pt x="180340" y="47751"/>
                  </a:moveTo>
                  <a:lnTo>
                    <a:pt x="180980" y="40564"/>
                  </a:lnTo>
                  <a:lnTo>
                    <a:pt x="181752" y="33496"/>
                  </a:lnTo>
                  <a:lnTo>
                    <a:pt x="182643" y="26570"/>
                  </a:lnTo>
                  <a:lnTo>
                    <a:pt x="183642" y="19812"/>
                  </a:lnTo>
                </a:path>
                <a:path w="358140" h="739139">
                  <a:moveTo>
                    <a:pt x="106934" y="57276"/>
                  </a:moveTo>
                  <a:lnTo>
                    <a:pt x="110027" y="63255"/>
                  </a:lnTo>
                  <a:lnTo>
                    <a:pt x="113014" y="69770"/>
                  </a:lnTo>
                  <a:lnTo>
                    <a:pt x="115881" y="76833"/>
                  </a:lnTo>
                  <a:lnTo>
                    <a:pt x="118618" y="84454"/>
                  </a:lnTo>
                </a:path>
                <a:path w="358140" h="739139">
                  <a:moveTo>
                    <a:pt x="17652" y="270383"/>
                  </a:moveTo>
                  <a:lnTo>
                    <a:pt x="17031" y="263310"/>
                  </a:lnTo>
                  <a:lnTo>
                    <a:pt x="16494" y="256190"/>
                  </a:lnTo>
                  <a:lnTo>
                    <a:pt x="16027" y="249023"/>
                  </a:lnTo>
                  <a:lnTo>
                    <a:pt x="15621" y="241808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894579" y="4698238"/>
            <a:ext cx="2536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Buka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Form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Excell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-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HIRADC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3" y="544830"/>
            <a:ext cx="11422380" cy="576834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541" y="344043"/>
            <a:ext cx="11288268" cy="552602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51138" y="341313"/>
            <a:ext cx="7735887" cy="871537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32410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1830"/>
              </a:spcBef>
            </a:pPr>
            <a:r>
              <a:rPr sz="2400" spc="-50" dirty="0">
                <a:latin typeface="Calibri"/>
                <a:cs typeface="Calibri"/>
              </a:rPr>
              <a:t>Total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(Keparahan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Kemungkinan)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(Control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</a:t>
            </a:r>
            <a:r>
              <a:rPr sz="2400" spc="-5" dirty="0">
                <a:latin typeface="Calibri"/>
                <a:cs typeface="Calibri"/>
              </a:rPr>
              <a:t> Awarness)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498315"/>
              </p:ext>
            </p:extLst>
          </p:nvPr>
        </p:nvGraphicFramePr>
        <p:xfrm>
          <a:off x="274713" y="1613407"/>
          <a:ext cx="11781790" cy="4689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636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marL="6350" marR="243840">
                        <a:lnSpc>
                          <a:spcPct val="150000"/>
                        </a:lnSpc>
                        <a:spcBef>
                          <a:spcPts val="5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Risiko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Signif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an?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Klasifikasi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hasil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nilai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total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apakah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aktivitas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objek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yang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dimaksud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termasuk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kedalam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Risiko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yang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signifikan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635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atau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tidak.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635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Bila nilai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Total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maka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Resiko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adalah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signifikan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harus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dikendalikan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635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Apabila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nilai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Total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≤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namun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Nilai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Risiko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≥ 12,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maka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tetap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termasuk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Risiko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Signifikan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harus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tetap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6350">
                        <a:lnSpc>
                          <a:spcPts val="2140"/>
                        </a:lnSpc>
                        <a:spcBef>
                          <a:spcPts val="1080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dikendalikan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59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3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Kategori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Risiko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Akhir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Klaisifikasi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hasil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nilai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risiko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setelah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dilakukan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penilaian</a:t>
                      </a:r>
                      <a:r>
                        <a:rPr sz="1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terhadap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pengendalian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kepedulian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karyawannya.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635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Pengendalian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Kepedulian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karyawan,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otomatis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akan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mempengaruhi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penurunan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tingkat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risiko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6350" marR="6228715">
                        <a:lnSpc>
                          <a:spcPct val="15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Nilai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Risiko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≥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12,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maka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dikategorikan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HIGH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Nilai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Risiko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3-11,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maka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dikategorikan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MEDIUM </a:t>
                      </a:r>
                      <a:r>
                        <a:rPr sz="1800" spc="-3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Nilai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Risiko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1-2,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maka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dikategorikan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LOW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635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Lihat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Matriks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Kategori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Risiko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0" y="3014663"/>
            <a:ext cx="4865688" cy="69691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65" dirty="0">
                <a:solidFill>
                  <a:srgbClr val="000000"/>
                </a:solidFill>
                <a:latin typeface="Georgia"/>
                <a:cs typeface="Georgia"/>
              </a:rPr>
              <a:t>TERIMA</a:t>
            </a:r>
            <a:r>
              <a:rPr sz="4400" spc="225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4400" spc="85" dirty="0">
                <a:solidFill>
                  <a:srgbClr val="000000"/>
                </a:solidFill>
                <a:latin typeface="Georgia"/>
                <a:cs typeface="Georgia"/>
              </a:rPr>
              <a:t>KASIH</a:t>
            </a:r>
            <a:endParaRPr sz="44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35259" y="6431381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45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F5B7AB07-F859-4656-A1C1-DAFCFA0ACA4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957789-34B8-480C-AF9B-3EB54B9E5C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{48110CCB-9F25-4CF5-A4B2-21F0C617E69E}tf22712842_win32</Template>
  <TotalTime>0</TotalTime>
  <Words>2281</Words>
  <Application>Microsoft Office PowerPoint</Application>
  <PresentationFormat>Widescreen</PresentationFormat>
  <Paragraphs>341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3" baseType="lpstr">
      <vt:lpstr>Arial</vt:lpstr>
      <vt:lpstr>Arial MT</vt:lpstr>
      <vt:lpstr>Bookman Old Style</vt:lpstr>
      <vt:lpstr>Calibri</vt:lpstr>
      <vt:lpstr>Calibri Light</vt:lpstr>
      <vt:lpstr>Cambria</vt:lpstr>
      <vt:lpstr>Franklin Gothic Book</vt:lpstr>
      <vt:lpstr>Georgia</vt:lpstr>
      <vt:lpstr>Impact</vt:lpstr>
      <vt:lpstr>Lucida Sans Unicode</vt:lpstr>
      <vt:lpstr>Microsoft Sans Serif</vt:lpstr>
      <vt:lpstr>Times New Roman</vt:lpstr>
      <vt:lpstr>Wingdings</vt:lpstr>
      <vt:lpstr>Custom</vt:lpstr>
      <vt:lpstr>MANAJEMEN RISIKO K3 FASYANKES</vt:lpstr>
      <vt:lpstr>PowerPoint Presentation</vt:lpstr>
      <vt:lpstr>RISIKO</vt:lpstr>
      <vt:lpstr>Dasar Hukum</vt:lpstr>
      <vt:lpstr>Permenkes 52 tahun 2018</vt:lpstr>
      <vt:lpstr>Permenkes 52 tahun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INSIDEN</vt:lpstr>
      <vt:lpstr>Jenis Insiden :</vt:lpstr>
      <vt:lpstr>Contoh- Contoh Insiden</vt:lpstr>
      <vt:lpstr>Contoh- Contoh Insiden</vt:lpstr>
      <vt:lpstr>Konsep Dasar :</vt:lpstr>
      <vt:lpstr>Langkah-Langkah Manajemen Risiko</vt:lpstr>
      <vt:lpstr>PowerPoint Presentation</vt:lpstr>
      <vt:lpstr>2. Identifikasi Risiko</vt:lpstr>
      <vt:lpstr>PowerPoint Presentation</vt:lpstr>
      <vt:lpstr>PowerPoint Presentation</vt:lpstr>
      <vt:lpstr>3. Analisa Risiko</vt:lpstr>
      <vt:lpstr>KATEGORI SEVERITY/KEPARAHAN</vt:lpstr>
      <vt:lpstr>KATEGORI KEMUNGKINAN/PROBABILITAS</vt:lpstr>
      <vt:lpstr>MATRIKS RISIKO</vt:lpstr>
      <vt:lpstr>SKALA TINGKAT RISIKO</vt:lpstr>
      <vt:lpstr>PowerPoint Presentation</vt:lpstr>
      <vt:lpstr>4. Evaluasi Risiko</vt:lpstr>
      <vt:lpstr>5. Pengendalian Risiko</vt:lpstr>
      <vt:lpstr>PowerPoint Presentation</vt:lpstr>
      <vt:lpstr>F. Komunikasi dan Konsultasi</vt:lpstr>
      <vt:lpstr>G. Pemantauan RISIKO Peninjauan ulang RISIKO</vt:lpstr>
      <vt:lpstr>Pemantauan K3 di Fasyankes dapat dilakukan melalui:</vt:lpstr>
      <vt:lpstr>CONTOH FORM MANAJEMEN RISIKO</vt:lpstr>
      <vt:lpstr>PowerPoint Presentation</vt:lpstr>
      <vt:lpstr>PowerPoint Presentation</vt:lpstr>
      <vt:lpstr>PowerPoint Presentation</vt:lpstr>
      <vt:lpstr>Total = (Keparahan x Kemungkinan) - (Control x Awarness)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2023-12-13T04:40:46Z</dcterms:created>
  <dcterms:modified xsi:type="dcterms:W3CDTF">2023-12-13T04:56:42Z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